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6858000" cx="12192000"/>
  <p:notesSz cx="6858000" cy="9144000"/>
  <p:embeddedFontLst>
    <p:embeddedFont>
      <p:font typeface="Play"/>
      <p:regular r:id="rId31"/>
      <p:bold r:id="rId32"/>
    </p:embeddedFont>
    <p:embeddedFont>
      <p:font typeface="PT Serif"/>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lay-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PTSerif-regular.fntdata"/><Relationship Id="rId10" Type="http://schemas.openxmlformats.org/officeDocument/2006/relationships/slide" Target="slides/slide6.xml"/><Relationship Id="rId32" Type="http://schemas.openxmlformats.org/officeDocument/2006/relationships/font" Target="fonts/Play-bold.fntdata"/><Relationship Id="rId13" Type="http://schemas.openxmlformats.org/officeDocument/2006/relationships/slide" Target="slides/slide9.xml"/><Relationship Id="rId35" Type="http://schemas.openxmlformats.org/officeDocument/2006/relationships/font" Target="fonts/PTSerif-italic.fntdata"/><Relationship Id="rId12" Type="http://schemas.openxmlformats.org/officeDocument/2006/relationships/slide" Target="slides/slide8.xml"/><Relationship Id="rId34" Type="http://schemas.openxmlformats.org/officeDocument/2006/relationships/font" Target="fonts/PTSerif-bold.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PTSerif-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etanjoshi.co/2025/05/23/data-collection-big-tech-emissions-energy/"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ea.org/reports/key-questions-on-energy-and-ai"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ea.org/reports/key-questions-on-energy-and-ai"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etanjoshi.co/2026/09/16/nvidias-ai-climate-hoax-report/"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 name="Google Shape;9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fa575b367d_2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g3fa575b367d_2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u="sng">
                <a:solidFill>
                  <a:schemeClr val="hlink"/>
                </a:solidFill>
                <a:hlinkClick r:id="rId2"/>
              </a:rPr>
              <a:t>https://ketanjoshi.co/2025/05/23/data-collection-big-tech-emissions-energy/</a:t>
            </a:r>
            <a:r>
              <a:rPr lang="en-US"/>
              <a:t> </a:t>
            </a:r>
            <a:endParaRPr/>
          </a:p>
        </p:txBody>
      </p:sp>
      <p:sp>
        <p:nvSpPr>
          <p:cNvPr id="113" name="Google Shape;11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t>IEA - Key Questions on Energy and AI </a:t>
            </a:r>
            <a:endParaRPr sz="1100"/>
          </a:p>
          <a:p>
            <a:pPr indent="0" lvl="0" marL="0" rtl="0" algn="l">
              <a:spcBef>
                <a:spcPts val="0"/>
              </a:spcBef>
              <a:spcAft>
                <a:spcPts val="0"/>
              </a:spcAft>
              <a:buClr>
                <a:schemeClr val="dk1"/>
              </a:buClr>
              <a:buSzPts val="1100"/>
              <a:buFont typeface="Arial"/>
              <a:buNone/>
            </a:pPr>
            <a:r>
              <a:t/>
            </a:r>
            <a:endParaRPr sz="1100"/>
          </a:p>
          <a:p>
            <a:pPr indent="0" lvl="0" marL="0" rtl="0" algn="l">
              <a:spcBef>
                <a:spcPts val="0"/>
              </a:spcBef>
              <a:spcAft>
                <a:spcPts val="0"/>
              </a:spcAft>
              <a:buClr>
                <a:schemeClr val="dk1"/>
              </a:buClr>
              <a:buSzPts val="1100"/>
              <a:buFont typeface="Arial"/>
              <a:buNone/>
            </a:pPr>
            <a:r>
              <a:rPr lang="en-US" sz="1100" u="sng">
                <a:solidFill>
                  <a:srgbClr val="2200CC"/>
                </a:solidFill>
                <a:hlinkClick r:id="rId2">
                  <a:extLst>
                    <a:ext uri="{A12FA001-AC4F-418D-AE19-62706E023703}">
                      <ahyp:hlinkClr val="tx"/>
                    </a:ext>
                  </a:extLst>
                </a:hlinkClick>
              </a:rPr>
              <a:t>https://www.iea.org/reports/key-questions-on-energy-and-ai</a:t>
            </a:r>
            <a:endParaRPr sz="1100"/>
          </a:p>
          <a:p>
            <a:pPr indent="0" lvl="0" marL="0" rtl="0" algn="l">
              <a:spcBef>
                <a:spcPts val="0"/>
              </a:spcBef>
              <a:spcAft>
                <a:spcPts val="0"/>
              </a:spcAft>
              <a:buClr>
                <a:schemeClr val="dk1"/>
              </a:buClr>
              <a:buSzPts val="1100"/>
              <a:buFont typeface="Arial"/>
              <a:buNone/>
            </a:pPr>
            <a:r>
              <a:t/>
            </a:r>
            <a:endParaRPr sz="1100"/>
          </a:p>
          <a:p>
            <a:pPr indent="0" lvl="0" marL="0" rtl="0" algn="l">
              <a:lnSpc>
                <a:spcPct val="100000"/>
              </a:lnSpc>
              <a:spcBef>
                <a:spcPts val="0"/>
              </a:spcBef>
              <a:spcAft>
                <a:spcPts val="0"/>
              </a:spcAft>
              <a:buSzPts val="1400"/>
              <a:buNone/>
            </a:pPr>
            <a:r>
              <a:t/>
            </a:r>
            <a:endParaRPr/>
          </a:p>
        </p:txBody>
      </p:sp>
      <p:sp>
        <p:nvSpPr>
          <p:cNvPr id="121" name="Google Shape;12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t>IEA - Key Questions on Energy and AI </a:t>
            </a:r>
            <a:endParaRPr sz="1100"/>
          </a:p>
          <a:p>
            <a:pPr indent="0" lvl="0" marL="0" rtl="0" algn="l">
              <a:spcBef>
                <a:spcPts val="0"/>
              </a:spcBef>
              <a:spcAft>
                <a:spcPts val="0"/>
              </a:spcAft>
              <a:buClr>
                <a:schemeClr val="dk1"/>
              </a:buClr>
              <a:buSzPts val="1100"/>
              <a:buFont typeface="Arial"/>
              <a:buNone/>
            </a:pPr>
            <a:r>
              <a:t/>
            </a:r>
            <a:endParaRPr sz="1100"/>
          </a:p>
          <a:p>
            <a:pPr indent="0" lvl="0" marL="0" rtl="0" algn="l">
              <a:spcBef>
                <a:spcPts val="0"/>
              </a:spcBef>
              <a:spcAft>
                <a:spcPts val="0"/>
              </a:spcAft>
              <a:buClr>
                <a:schemeClr val="dk1"/>
              </a:buClr>
              <a:buSzPts val="1100"/>
              <a:buFont typeface="Arial"/>
              <a:buNone/>
            </a:pPr>
            <a:r>
              <a:rPr lang="en-US" sz="1100" u="sng">
                <a:solidFill>
                  <a:srgbClr val="2200CC"/>
                </a:solidFill>
                <a:hlinkClick r:id="rId2">
                  <a:extLst>
                    <a:ext uri="{A12FA001-AC4F-418D-AE19-62706E023703}">
                      <ahyp:hlinkClr val="tx"/>
                    </a:ext>
                  </a:extLst>
                </a:hlinkClick>
              </a:rPr>
              <a:t>https://www.iea.org/reports/key-questions-on-energy-and-ai</a:t>
            </a:r>
            <a:endParaRPr sz="1100"/>
          </a:p>
          <a:p>
            <a:pPr indent="0" lvl="0" marL="0" rtl="0" algn="l">
              <a:spcBef>
                <a:spcPts val="0"/>
              </a:spcBef>
              <a:spcAft>
                <a:spcPts val="0"/>
              </a:spcAft>
              <a:buClr>
                <a:schemeClr val="dk1"/>
              </a:buClr>
              <a:buSzPts val="1100"/>
              <a:buFont typeface="Arial"/>
              <a:buNone/>
            </a:pPr>
            <a:r>
              <a:t/>
            </a:r>
            <a:endParaRPr sz="1100"/>
          </a:p>
          <a:p>
            <a:pPr indent="-298450" lvl="0" marL="457200" rtl="0" algn="l">
              <a:spcBef>
                <a:spcPts val="0"/>
              </a:spcBef>
              <a:spcAft>
                <a:spcPts val="0"/>
              </a:spcAft>
              <a:buClr>
                <a:schemeClr val="dk1"/>
              </a:buClr>
              <a:buSzPts val="1100"/>
              <a:buChar char="+"/>
            </a:pPr>
            <a:r>
              <a:rPr lang="en-US" sz="1100"/>
              <a:t>Author calculations </a:t>
            </a:r>
            <a:endParaRPr sz="1100"/>
          </a:p>
          <a:p>
            <a:pPr indent="0" lvl="0" marL="0" rtl="0" algn="l">
              <a:lnSpc>
                <a:spcPct val="100000"/>
              </a:lnSpc>
              <a:spcBef>
                <a:spcPts val="0"/>
              </a:spcBef>
              <a:spcAft>
                <a:spcPts val="0"/>
              </a:spcAft>
              <a:buSzPts val="1400"/>
              <a:buNone/>
            </a:pPr>
            <a:r>
              <a:t/>
            </a:r>
            <a:endParaRPr/>
          </a:p>
        </p:txBody>
      </p:sp>
      <p:sp>
        <p:nvSpPr>
          <p:cNvPr id="132" name="Google Shape;13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u="sng">
                <a:solidFill>
                  <a:srgbClr val="2200CC"/>
                </a:solidFill>
                <a:hlinkClick r:id="rId2">
                  <a:extLst>
                    <a:ext uri="{A12FA001-AC4F-418D-AE19-62706E023703}">
                      <ahyp:hlinkClr val="tx"/>
                    </a:ext>
                  </a:extLst>
                </a:hlinkClick>
              </a:rPr>
              <a:t>https://ketanjoshi.co/2026/09/16/nvidias-ai-climate-hoax-report/</a:t>
            </a:r>
            <a:r>
              <a:rPr lang="en-US" sz="1100"/>
              <a:t> </a:t>
            </a:r>
            <a:endParaRPr sz="1100"/>
          </a:p>
          <a:p>
            <a:pPr indent="0" lvl="0" marL="0" rtl="0" algn="l">
              <a:lnSpc>
                <a:spcPct val="100000"/>
              </a:lnSpc>
              <a:spcBef>
                <a:spcPts val="0"/>
              </a:spcBef>
              <a:spcAft>
                <a:spcPts val="0"/>
              </a:spcAft>
              <a:buSzPts val="1400"/>
              <a:buNone/>
            </a:pPr>
            <a:r>
              <a:t/>
            </a:r>
            <a:endParaRPr/>
          </a:p>
        </p:txBody>
      </p:sp>
      <p:sp>
        <p:nvSpPr>
          <p:cNvPr id="140" name="Google Shape;1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h5e517d2b777686b8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https://ketanjoshi.co/2025/05/23/data-collection-big-tech-emissions-energy/</a:t>
            </a:r>
            <a:endParaRPr/>
          </a:p>
        </p:txBody>
      </p:sp>
      <p:sp>
        <p:nvSpPr>
          <p:cNvPr id="148" name="Google Shape;148;h5e517d2b777686b8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h5e517d2b777686b8_1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https://ketanjoshi.co/2025/05/23/data-collection-big-tech-emissions-energy/</a:t>
            </a:r>
            <a:endParaRPr/>
          </a:p>
        </p:txBody>
      </p:sp>
      <p:sp>
        <p:nvSpPr>
          <p:cNvPr id="155" name="Google Shape;155;h5e517d2b777686b8_1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h5e517d2b777686b8_1_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https://ketanjoshi.co/2025/05/23/data-collection-big-tech-emissions-energy/</a:t>
            </a:r>
            <a:endParaRPr/>
          </a:p>
        </p:txBody>
      </p:sp>
      <p:sp>
        <p:nvSpPr>
          <p:cNvPr id="162" name="Google Shape;162;h5e517d2b777686b8_1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5e517d2b777686b8_1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h5e517d2b777686b8_1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h5e517d2b777686b8_1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h5e517d2b777686b8_1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h5e517d2b777686b8_1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https://ketanjoshi.co/2026/07/01/googles-exponential-path-to-climate-wrecking-digital-bloat/</a:t>
            </a:r>
            <a:endParaRPr/>
          </a:p>
        </p:txBody>
      </p:sp>
      <p:sp>
        <p:nvSpPr>
          <p:cNvPr id="183" name="Google Shape;183;h5e517d2b777686b8_1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5e517d2b777686b8_1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https://ketanjoshi.co/2026/02/17/big-tech-greenwashing-report/</a:t>
            </a:r>
            <a:endParaRPr/>
          </a:p>
        </p:txBody>
      </p:sp>
      <p:sp>
        <p:nvSpPr>
          <p:cNvPr id="192" name="Google Shape;192;h5e517d2b777686b8_1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h5e517d2b777686b8_1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t>https://ketanjoshi.co/2026/02/17/big-tech-greenwashing-report/</a:t>
            </a:r>
            <a:endParaRPr/>
          </a:p>
        </p:txBody>
      </p:sp>
      <p:sp>
        <p:nvSpPr>
          <p:cNvPr id="198" name="Google Shape;198;h5e517d2b777686b8_1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5e517d2b777686b8_1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t>https://ketanjoshi.co/2026/02/17/big-tech-greenwashing-report/</a:t>
            </a:r>
            <a:endParaRPr/>
          </a:p>
        </p:txBody>
      </p:sp>
      <p:sp>
        <p:nvSpPr>
          <p:cNvPr id="205" name="Google Shape;205;h5e517d2b777686b8_1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h5e517d2b777686b8_1_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https://ketanjoshi.co/2026/07/01/googles-exponential-path-to-climate-wrecking-digital-bloat/</a:t>
            </a:r>
            <a:endParaRPr/>
          </a:p>
        </p:txBody>
      </p:sp>
      <p:sp>
        <p:nvSpPr>
          <p:cNvPr id="214" name="Google Shape;214;h5e517d2b777686b8_1_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h5e517d2b777686b8_1_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h5e517d2b777686b8_1_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h5e517d2b777686b8_1_1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https://ketanjoshi.co/2026/07/01/googles-exponential-path-to-climate-wrecking-digital-bloat/</a:t>
            </a:r>
            <a:endParaRPr/>
          </a:p>
        </p:txBody>
      </p:sp>
      <p:sp>
        <p:nvSpPr>
          <p:cNvPr id="229" name="Google Shape;229;h5e517d2b777686b8_1_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h5e517d2b777686b8_1_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https://ketanjoshi.co/2026/07/01/googles-exponential-path-to-climate-wrecking-digital-bloat/</a:t>
            </a:r>
            <a:endParaRPr/>
          </a:p>
        </p:txBody>
      </p:sp>
      <p:sp>
        <p:nvSpPr>
          <p:cNvPr id="236" name="Google Shape;236;h5e517d2b777686b8_1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h5e517d2b777686b8_1_1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https://www.iea.org/reports/key-questions-on-energy-and-ai</a:t>
            </a:r>
            <a:endParaRPr/>
          </a:p>
        </p:txBody>
      </p:sp>
      <p:sp>
        <p:nvSpPr>
          <p:cNvPr id="242" name="Google Shape;242;h5e517d2b777686b8_1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h5e517d2b777686b8_1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https://ketanjoshi.co/2026/07/01/googles-exponential-path-to-climate-wrecking-digital-bloat/</a:t>
            </a:r>
            <a:endParaRPr/>
          </a:p>
        </p:txBody>
      </p:sp>
      <p:sp>
        <p:nvSpPr>
          <p:cNvPr id="248" name="Google Shape;248;h5e517d2b777686b8_1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h5e517d2b777686b8_1_1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https://ketanjoshi.co/2025/08/23/big-techs-selective-disclosure-masks-ais-real-climate-impact/</a:t>
            </a:r>
            <a:endParaRPr/>
          </a:p>
        </p:txBody>
      </p:sp>
      <p:sp>
        <p:nvSpPr>
          <p:cNvPr id="254" name="Google Shape;254;h5e517d2b777686b8_1_1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h5e517d2b777686b8_1_1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https://limitesnumeriques.fr/travaux-productions/ai-forcing/en</a:t>
            </a:r>
            <a:endParaRPr/>
          </a:p>
        </p:txBody>
      </p:sp>
      <p:sp>
        <p:nvSpPr>
          <p:cNvPr id="261" name="Google Shape;261;h5e517d2b777686b8_1_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h5e517d2b777686b8_1_1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h5e517d2b777686b8_1_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h5e517d2b777686b8_1_1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https://ketanjoshi.co/2026/07/01/googles-exponential-path-to-climate-wrecking-digital-bloat/</a:t>
            </a:r>
            <a:endParaRPr/>
          </a:p>
        </p:txBody>
      </p:sp>
      <p:sp>
        <p:nvSpPr>
          <p:cNvPr id="276" name="Google Shape;276;h5e517d2b777686b8_1_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h5e517d2b777686b8_1_1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https://ketanjoshi.co/2026/07/01/googles-exponential-path-to-climate-wrecking-digital-bloat/</a:t>
            </a:r>
            <a:endParaRPr/>
          </a:p>
        </p:txBody>
      </p:sp>
      <p:sp>
        <p:nvSpPr>
          <p:cNvPr id="284" name="Google Shape;284;h5e517d2b777686b8_1_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27786" l="0" r="25000" t="1"/>
          <a:stretch/>
        </p:blipFill>
        <p:spPr>
          <a:xfrm>
            <a:off x="0" y="2"/>
            <a:ext cx="12192000" cy="68579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2" name="Google Shape;32;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
          <p:cNvSpPr/>
          <p:nvPr>
            <p:ph idx="2" type="pic"/>
          </p:nvPr>
        </p:nvSpPr>
        <p:spPr>
          <a:xfrm>
            <a:off x="5183188" y="987425"/>
            <a:ext cx="6172200" cy="4873625"/>
          </a:xfrm>
          <a:prstGeom prst="rect">
            <a:avLst/>
          </a:prstGeom>
          <a:noFill/>
          <a:ln>
            <a:noFill/>
          </a:ln>
        </p:spPr>
      </p:sp>
      <p:sp>
        <p:nvSpPr>
          <p:cNvPr id="70" name="Google Shape;70;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6" name="Shape 86"/>
        <p:cNvGrpSpPr/>
        <p:nvPr/>
      </p:nvGrpSpPr>
      <p:grpSpPr>
        <a:xfrm>
          <a:off x="0" y="0"/>
          <a:ext cx="0" cy="0"/>
          <a:chOff x="0" y="0"/>
          <a:chExt cx="0" cy="0"/>
        </a:xfrm>
      </p:grpSpPr>
      <p:sp>
        <p:nvSpPr>
          <p:cNvPr id="87" name="Google Shape;87;p14"/>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4"/>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a:spcBef>
                <a:spcPts val="1000"/>
              </a:spcBef>
              <a:spcAft>
                <a:spcPts val="0"/>
              </a:spcAft>
              <a:buSzPts val="2800"/>
              <a:buChar char="•"/>
              <a:defRPr/>
            </a:lvl1pPr>
            <a:lvl2pPr indent="-381000" lvl="1" marL="914400">
              <a:spcBef>
                <a:spcPts val="500"/>
              </a:spcBef>
              <a:spcAft>
                <a:spcPts val="0"/>
              </a:spcAft>
              <a:buSzPts val="2400"/>
              <a:buChar char="•"/>
              <a:defRPr/>
            </a:lvl2pPr>
            <a:lvl3pPr indent="-355600" lvl="2" marL="1371600">
              <a:spcBef>
                <a:spcPts val="500"/>
              </a:spcBef>
              <a:spcAft>
                <a:spcPts val="0"/>
              </a:spcAft>
              <a:buSzPts val="2000"/>
              <a:buChar char="•"/>
              <a:defRPr/>
            </a:lvl3pPr>
            <a:lvl4pPr indent="-342900" lvl="3" marL="1828800">
              <a:spcBef>
                <a:spcPts val="500"/>
              </a:spcBef>
              <a:spcAft>
                <a:spcPts val="0"/>
              </a:spcAft>
              <a:buSzPts val="1800"/>
              <a:buChar char="•"/>
              <a:defRPr/>
            </a:lvl4pPr>
            <a:lvl5pPr indent="-342900" lvl="4" marL="2286000">
              <a:spcBef>
                <a:spcPts val="500"/>
              </a:spcBef>
              <a:spcAft>
                <a:spcPts val="0"/>
              </a:spcAft>
              <a:buSzPts val="18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0"/>
              </a:spcAft>
              <a:buSzPts val="1800"/>
              <a:buChar char="•"/>
              <a:defRPr/>
            </a:lvl9pPr>
          </a:lstStyle>
          <a:p/>
        </p:txBody>
      </p:sp>
      <p:sp>
        <p:nvSpPr>
          <p:cNvPr id="89" name="Google Shape;89;p14"/>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32.png"/><Relationship Id="rId5" Type="http://schemas.openxmlformats.org/officeDocument/2006/relationships/image" Target="../media/image2.png"/><Relationship Id="rId6" Type="http://schemas.openxmlformats.org/officeDocument/2006/relationships/image" Target="../media/image22.png"/><Relationship Id="rId7"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8.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8.png"/><Relationship Id="rId4" Type="http://schemas.openxmlformats.org/officeDocument/2006/relationships/image" Target="../media/image24.png"/><Relationship Id="rId5"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0" Type="http://schemas.openxmlformats.org/officeDocument/2006/relationships/hyperlink" Target="https://edition.cnn.com/2025/06/30/climate/fusion-energy-google-commonwealth-agreement" TargetMode="External"/><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9.png"/><Relationship Id="rId4" Type="http://schemas.openxmlformats.org/officeDocument/2006/relationships/image" Target="../media/image26.png"/><Relationship Id="rId9" Type="http://schemas.openxmlformats.org/officeDocument/2006/relationships/hyperlink" Target="https://edition.cnn.com/2025/06/30/climate/fusion-energy-google-commonwealth-agreement" TargetMode="External"/><Relationship Id="rId5" Type="http://schemas.openxmlformats.org/officeDocument/2006/relationships/hyperlink" Target="https://www.theguardian.com/technology/2026/apr/02/google-ai-datacenter" TargetMode="External"/><Relationship Id="rId6" Type="http://schemas.openxmlformats.org/officeDocument/2006/relationships/hyperlink" Target="https://www.theguardian.com/technology/2026/apr/02/google-ai-datacenter" TargetMode="External"/><Relationship Id="rId7" Type="http://schemas.openxmlformats.org/officeDocument/2006/relationships/hyperlink" Target="https://www.crikey.com.au/2025/10/27/google-carbon-capture-big-tech-greenwashing/" TargetMode="External"/><Relationship Id="rId8" Type="http://schemas.openxmlformats.org/officeDocument/2006/relationships/hyperlink" Target="https://www.crikey.com.au/2025/10/27/google-carbon-capture-big-tech-greenwashin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5"/>
          <p:cNvSpPr/>
          <p:nvPr/>
        </p:nvSpPr>
        <p:spPr>
          <a:xfrm>
            <a:off x="547056" y="637875"/>
            <a:ext cx="10240800" cy="2560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lang="en-US" sz="3600">
                <a:solidFill>
                  <a:schemeClr val="dk1"/>
                </a:solidFill>
              </a:rPr>
              <a:t>Google’s greenwashing tactics</a:t>
            </a:r>
            <a:endParaRPr sz="3600">
              <a:solidFill>
                <a:schemeClr val="dk1"/>
              </a:solidFill>
            </a:endParaRPr>
          </a:p>
          <a:p>
            <a:pPr indent="0" lvl="0" marL="0" marR="0" rtl="0" algn="l">
              <a:lnSpc>
                <a:spcPct val="115000"/>
              </a:lnSpc>
              <a:spcBef>
                <a:spcPts val="0"/>
              </a:spcBef>
              <a:spcAft>
                <a:spcPts val="0"/>
              </a:spcAft>
              <a:buClr>
                <a:srgbClr val="000000"/>
              </a:buClr>
              <a:buSzPts val="3600"/>
              <a:buFont typeface="Arial"/>
              <a:buNone/>
            </a:pPr>
            <a:r>
              <a:rPr lang="en-US" sz="3600">
                <a:solidFill>
                  <a:schemeClr val="dk1"/>
                </a:solidFill>
              </a:rPr>
              <a:t>Stop Vizag Data Centres - September 2026</a:t>
            </a:r>
            <a:endParaRPr sz="3600">
              <a:solidFill>
                <a:schemeClr val="dk1"/>
              </a:solidFill>
            </a:endParaRPr>
          </a:p>
          <a:p>
            <a:pPr indent="0" lvl="0" marL="0" marR="0" rtl="0" algn="l">
              <a:lnSpc>
                <a:spcPct val="115000"/>
              </a:lnSpc>
              <a:spcBef>
                <a:spcPts val="0"/>
              </a:spcBef>
              <a:spcAft>
                <a:spcPts val="0"/>
              </a:spcAft>
              <a:buClr>
                <a:srgbClr val="000000"/>
              </a:buClr>
              <a:buSzPts val="3600"/>
              <a:buFont typeface="Arial"/>
              <a:buNone/>
            </a:pPr>
            <a:r>
              <a:t/>
            </a:r>
            <a:endParaRPr sz="3600">
              <a:solidFill>
                <a:schemeClr val="dk1"/>
              </a:solidFill>
            </a:endParaRPr>
          </a:p>
          <a:p>
            <a:pPr indent="0" lvl="0" marL="0" marR="0" rtl="0" algn="l">
              <a:lnSpc>
                <a:spcPct val="115000"/>
              </a:lnSpc>
              <a:spcBef>
                <a:spcPts val="0"/>
              </a:spcBef>
              <a:spcAft>
                <a:spcPts val="0"/>
              </a:spcAft>
              <a:buClr>
                <a:srgbClr val="000000"/>
              </a:buClr>
              <a:buSzPts val="3600"/>
              <a:buFont typeface="Arial"/>
              <a:buNone/>
            </a:pPr>
            <a:r>
              <a:t/>
            </a:r>
            <a:endParaRPr sz="3600">
              <a:solidFill>
                <a:schemeClr val="dk1"/>
              </a:solidFill>
            </a:endParaRPr>
          </a:p>
          <a:p>
            <a:pPr indent="0" lvl="0" marL="0" marR="0" rtl="0" algn="l">
              <a:lnSpc>
                <a:spcPct val="115000"/>
              </a:lnSpc>
              <a:spcBef>
                <a:spcPts val="0"/>
              </a:spcBef>
              <a:spcAft>
                <a:spcPts val="0"/>
              </a:spcAft>
              <a:buClr>
                <a:srgbClr val="000000"/>
              </a:buClr>
              <a:buSzPts val="3600"/>
              <a:buFont typeface="Arial"/>
              <a:buNone/>
            </a:pPr>
            <a:r>
              <a:t/>
            </a:r>
            <a:endParaRPr sz="3600">
              <a:solidFill>
                <a:schemeClr val="dk1"/>
              </a:solidFill>
            </a:endParaRPr>
          </a:p>
          <a:p>
            <a:pPr indent="0" lvl="0" marL="0" marR="0" rtl="0" algn="l">
              <a:lnSpc>
                <a:spcPct val="115000"/>
              </a:lnSpc>
              <a:spcBef>
                <a:spcPts val="0"/>
              </a:spcBef>
              <a:spcAft>
                <a:spcPts val="0"/>
              </a:spcAft>
              <a:buClr>
                <a:srgbClr val="000000"/>
              </a:buClr>
              <a:buSzPts val="3600"/>
              <a:buFont typeface="Arial"/>
              <a:buNone/>
            </a:pPr>
            <a:r>
              <a:t/>
            </a:r>
            <a:endParaRPr sz="3600">
              <a:solidFill>
                <a:schemeClr val="dk1"/>
              </a:solidFill>
            </a:endParaRPr>
          </a:p>
        </p:txBody>
      </p:sp>
      <p:sp>
        <p:nvSpPr>
          <p:cNvPr id="96" name="Google Shape;96;p15"/>
          <p:cNvSpPr/>
          <p:nvPr/>
        </p:nvSpPr>
        <p:spPr>
          <a:xfrm>
            <a:off x="547040" y="5335948"/>
            <a:ext cx="3169800" cy="41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By Ketan Joshi</a:t>
            </a:r>
            <a:endParaRPr b="0" i="0" sz="1600" u="none" cap="none" strike="noStrike">
              <a:solidFill>
                <a:schemeClr val="dk1"/>
              </a:solidFill>
              <a:latin typeface="Arial"/>
              <a:ea typeface="Arial"/>
              <a:cs typeface="Arial"/>
              <a:sym typeface="Arial"/>
            </a:endParaRPr>
          </a:p>
        </p:txBody>
      </p:sp>
      <p:pic>
        <p:nvPicPr>
          <p:cNvPr id="97" name="Google Shape;97;p15"/>
          <p:cNvPicPr preferRelativeResize="0"/>
          <p:nvPr/>
        </p:nvPicPr>
        <p:blipFill>
          <a:blip r:embed="rId3">
            <a:alphaModFix/>
          </a:blip>
          <a:stretch>
            <a:fillRect/>
          </a:stretch>
        </p:blipFill>
        <p:spPr>
          <a:xfrm>
            <a:off x="2496328" y="2077050"/>
            <a:ext cx="7017624" cy="4210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p:nvPr/>
        </p:nvSpPr>
        <p:spPr>
          <a:xfrm>
            <a:off x="548640" y="2808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Who am I?</a:t>
            </a:r>
            <a:endParaRPr b="0" i="0" sz="1467" u="none" cap="none" strike="noStrike">
              <a:solidFill>
                <a:srgbClr val="7F7F7F"/>
              </a:solidFill>
              <a:latin typeface="Arial"/>
              <a:ea typeface="Arial"/>
              <a:cs typeface="Arial"/>
              <a:sym typeface="Arial"/>
            </a:endParaRPr>
          </a:p>
        </p:txBody>
      </p:sp>
      <p:sp>
        <p:nvSpPr>
          <p:cNvPr id="103" name="Google Shape;103;p16"/>
          <p:cNvSpPr/>
          <p:nvPr/>
        </p:nvSpPr>
        <p:spPr>
          <a:xfrm>
            <a:off x="548640" y="780835"/>
            <a:ext cx="11000100" cy="20001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Ketan Joshi</a:t>
            </a:r>
            <a:endParaRPr b="0" i="0" sz="3000" u="none" cap="none" strike="noStrike">
              <a:solidFill>
                <a:srgbClr val="444444"/>
              </a:solidFill>
              <a:latin typeface="Arial"/>
              <a:ea typeface="Arial"/>
              <a:cs typeface="Arial"/>
              <a:sym typeface="Arial"/>
            </a:endParaRPr>
          </a:p>
        </p:txBody>
      </p:sp>
      <p:cxnSp>
        <p:nvCxnSpPr>
          <p:cNvPr id="104" name="Google Shape;104;p16"/>
          <p:cNvCxnSpPr/>
          <p:nvPr/>
        </p:nvCxnSpPr>
        <p:spPr>
          <a:xfrm>
            <a:off x="0" y="4664755"/>
            <a:ext cx="12192000" cy="0"/>
          </a:xfrm>
          <a:prstGeom prst="straightConnector1">
            <a:avLst/>
          </a:prstGeom>
          <a:noFill/>
          <a:ln cap="flat" cmpd="sng" w="9525">
            <a:solidFill>
              <a:srgbClr val="1C1C1C"/>
            </a:solidFill>
            <a:prstDash val="solid"/>
            <a:round/>
            <a:headEnd len="sm" w="sm" type="none"/>
            <a:tailEnd len="sm" w="sm" type="none"/>
          </a:ln>
        </p:spPr>
      </p:cxnSp>
      <p:sp>
        <p:nvSpPr>
          <p:cNvPr id="105" name="Google Shape;105;p16"/>
          <p:cNvSpPr/>
          <p:nvPr/>
        </p:nvSpPr>
        <p:spPr>
          <a:xfrm>
            <a:off x="130800" y="4751493"/>
            <a:ext cx="11303700" cy="181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chemeClr val="dk1"/>
                </a:solidFill>
                <a:latin typeface="Arial"/>
                <a:ea typeface="Arial"/>
                <a:cs typeface="Arial"/>
                <a:sym typeface="Arial"/>
              </a:rPr>
              <a:t>Wind power, renewables advocacy – </a:t>
            </a:r>
            <a:r>
              <a:rPr b="0" i="0" lang="en-US" sz="1467" u="none" cap="none" strike="noStrike">
                <a:solidFill>
                  <a:srgbClr val="7F7F7F"/>
                </a:solidFill>
                <a:latin typeface="Arial"/>
                <a:ea typeface="Arial"/>
                <a:cs typeface="Arial"/>
                <a:sym typeface="Arial"/>
              </a:rPr>
              <a:t>Australia, 2010 to 2018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chemeClr val="dk1"/>
                </a:solidFill>
                <a:latin typeface="Arial"/>
                <a:ea typeface="Arial"/>
                <a:cs typeface="Arial"/>
                <a:sym typeface="Arial"/>
              </a:rPr>
              <a:t>Data science, AI communications – </a:t>
            </a:r>
            <a:r>
              <a:rPr b="0" i="0" lang="en-US" sz="1467" u="none" cap="none" strike="noStrike">
                <a:solidFill>
                  <a:srgbClr val="7F7F7F"/>
                </a:solidFill>
                <a:latin typeface="Arial"/>
                <a:ea typeface="Arial"/>
                <a:cs typeface="Arial"/>
                <a:sym typeface="Arial"/>
              </a:rPr>
              <a:t>Australia, 2019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chemeClr val="dk1"/>
                </a:solidFill>
                <a:latin typeface="Arial"/>
                <a:ea typeface="Arial"/>
                <a:cs typeface="Arial"/>
                <a:sym typeface="Arial"/>
              </a:rPr>
              <a:t>Corporate accountability, GSCC – </a:t>
            </a:r>
            <a:r>
              <a:rPr b="0" i="0" lang="en-US" sz="1467" u="none" cap="none" strike="noStrike">
                <a:solidFill>
                  <a:srgbClr val="7F7F7F"/>
                </a:solidFill>
                <a:latin typeface="Arial"/>
                <a:ea typeface="Arial"/>
                <a:cs typeface="Arial"/>
                <a:sym typeface="Arial"/>
              </a:rPr>
              <a:t>Norway, 2021 to 2024</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chemeClr val="dk1"/>
                </a:solidFill>
                <a:latin typeface="Arial"/>
                <a:ea typeface="Arial"/>
                <a:cs typeface="Arial"/>
                <a:sym typeface="Arial"/>
              </a:rPr>
              <a:t>Independent analyst, writer and advocate – </a:t>
            </a:r>
            <a:r>
              <a:rPr b="0" i="0" lang="en-US" sz="1467" u="none" cap="none" strike="noStrike">
                <a:solidFill>
                  <a:srgbClr val="7F7F7F"/>
                </a:solidFill>
                <a:latin typeface="Arial"/>
                <a:ea typeface="Arial"/>
                <a:cs typeface="Arial"/>
                <a:sym typeface="Arial"/>
              </a:rPr>
              <a:t>Norway, 2025 onwards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	Feb 2026: “The AI Climate Hoax</a:t>
            </a:r>
            <a:r>
              <a:rPr b="0" i="1" lang="en-US" sz="1467" u="none" cap="none" strike="noStrike">
                <a:solidFill>
                  <a:srgbClr val="7F7F7F"/>
                </a:solidFill>
                <a:latin typeface="Arial"/>
                <a:ea typeface="Arial"/>
                <a:cs typeface="Arial"/>
                <a:sym typeface="Arial"/>
              </a:rPr>
              <a:t>” (consortium; Stand, BFF, FoE, CAAD, GSC,GWF)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	May 2026: “Energy Vampires” </a:t>
            </a:r>
            <a:r>
              <a:rPr b="0" i="1" lang="en-US" sz="1467" u="none" cap="none" strike="noStrike">
                <a:solidFill>
                  <a:srgbClr val="7F7F7F"/>
                </a:solidFill>
                <a:latin typeface="Arial"/>
                <a:ea typeface="Arial"/>
                <a:cs typeface="Arial"/>
                <a:sym typeface="Arial"/>
              </a:rPr>
              <a:t>(Greenpeace Australia Pacific)</a:t>
            </a:r>
            <a:endParaRPr b="0" i="1" sz="1467" u="none" cap="none" strike="noStrike">
              <a:solidFill>
                <a:srgbClr val="7F7F7F"/>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467"/>
              <a:buFont typeface="Arial"/>
              <a:buNone/>
            </a:pPr>
            <a:r>
              <a:rPr lang="en-US" sz="1467">
                <a:solidFill>
                  <a:srgbClr val="7F7F7F"/>
                </a:solidFill>
              </a:rPr>
              <a:t>June 2026: Member of ‘Greenteaming AI Advisory Group’ </a:t>
            </a:r>
            <a:r>
              <a:rPr i="1" lang="en-US" sz="1467">
                <a:solidFill>
                  <a:srgbClr val="7F7F7F"/>
                </a:solidFill>
              </a:rPr>
              <a:t>(Mistra Environmental Communication)</a:t>
            </a:r>
            <a:endParaRPr i="1" sz="1467">
              <a:solidFill>
                <a:srgbClr val="7F7F7F"/>
              </a:solidFill>
            </a:endParaRPr>
          </a:p>
          <a:p>
            <a:pPr indent="0" lvl="0" marL="0" marR="0" rtl="0" algn="l">
              <a:lnSpc>
                <a:spcPct val="100000"/>
              </a:lnSpc>
              <a:spcBef>
                <a:spcPts val="0"/>
              </a:spcBef>
              <a:spcAft>
                <a:spcPts val="0"/>
              </a:spcAft>
              <a:buClr>
                <a:srgbClr val="000000"/>
              </a:buClr>
              <a:buSzPts val="1467"/>
              <a:buFont typeface="Arial"/>
              <a:buNone/>
            </a:pPr>
            <a:r>
              <a:t/>
            </a:r>
            <a:endParaRPr b="0" i="0" sz="1467" u="none" cap="none" strike="noStrike">
              <a:solidFill>
                <a:srgbClr val="7F7F7F"/>
              </a:solidFill>
              <a:latin typeface="Arial"/>
              <a:ea typeface="Arial"/>
              <a:cs typeface="Arial"/>
              <a:sym typeface="Arial"/>
            </a:endParaRPr>
          </a:p>
        </p:txBody>
      </p:sp>
      <p:pic>
        <p:nvPicPr>
          <p:cNvPr id="106" name="Google Shape;106;p16"/>
          <p:cNvPicPr preferRelativeResize="0"/>
          <p:nvPr/>
        </p:nvPicPr>
        <p:blipFill rotWithShape="1">
          <a:blip r:embed="rId3">
            <a:alphaModFix/>
          </a:blip>
          <a:srcRect b="0" l="0" r="0" t="0"/>
          <a:stretch/>
        </p:blipFill>
        <p:spPr>
          <a:xfrm>
            <a:off x="8159343" y="221143"/>
            <a:ext cx="3545454" cy="3157549"/>
          </a:xfrm>
          <a:prstGeom prst="rect">
            <a:avLst/>
          </a:prstGeom>
          <a:noFill/>
          <a:ln>
            <a:noFill/>
          </a:ln>
        </p:spPr>
      </p:pic>
      <p:pic>
        <p:nvPicPr>
          <p:cNvPr id="107" name="Google Shape;107;p16"/>
          <p:cNvPicPr preferRelativeResize="0"/>
          <p:nvPr/>
        </p:nvPicPr>
        <p:blipFill rotWithShape="1">
          <a:blip r:embed="rId4">
            <a:alphaModFix/>
          </a:blip>
          <a:srcRect b="0" l="0" r="0" t="0"/>
          <a:stretch/>
        </p:blipFill>
        <p:spPr>
          <a:xfrm>
            <a:off x="4898514" y="216384"/>
            <a:ext cx="2903696" cy="4361618"/>
          </a:xfrm>
          <a:prstGeom prst="rect">
            <a:avLst/>
          </a:prstGeom>
          <a:noFill/>
          <a:ln>
            <a:noFill/>
          </a:ln>
        </p:spPr>
      </p:pic>
      <p:pic>
        <p:nvPicPr>
          <p:cNvPr id="108" name="Google Shape;108;p16"/>
          <p:cNvPicPr preferRelativeResize="0"/>
          <p:nvPr/>
        </p:nvPicPr>
        <p:blipFill rotWithShape="1">
          <a:blip r:embed="rId5">
            <a:alphaModFix/>
          </a:blip>
          <a:srcRect b="0" l="0" r="0" t="0"/>
          <a:stretch/>
        </p:blipFill>
        <p:spPr>
          <a:xfrm>
            <a:off x="8130802" y="2780821"/>
            <a:ext cx="3685727" cy="1580029"/>
          </a:xfrm>
          <a:prstGeom prst="rect">
            <a:avLst/>
          </a:prstGeom>
          <a:noFill/>
          <a:ln>
            <a:noFill/>
          </a:ln>
        </p:spPr>
      </p:pic>
      <p:pic>
        <p:nvPicPr>
          <p:cNvPr id="109" name="Google Shape;109;p16"/>
          <p:cNvPicPr preferRelativeResize="0"/>
          <p:nvPr/>
        </p:nvPicPr>
        <p:blipFill rotWithShape="1">
          <a:blip r:embed="rId6">
            <a:alphaModFix/>
          </a:blip>
          <a:srcRect b="0" l="0" r="0" t="0"/>
          <a:stretch/>
        </p:blipFill>
        <p:spPr>
          <a:xfrm>
            <a:off x="10219065" y="1431814"/>
            <a:ext cx="1747230" cy="986822"/>
          </a:xfrm>
          <a:prstGeom prst="rect">
            <a:avLst/>
          </a:prstGeom>
          <a:noFill/>
          <a:ln>
            <a:noFill/>
          </a:ln>
        </p:spPr>
      </p:pic>
      <p:pic>
        <p:nvPicPr>
          <p:cNvPr id="110" name="Google Shape;110;p16"/>
          <p:cNvPicPr preferRelativeResize="0"/>
          <p:nvPr/>
        </p:nvPicPr>
        <p:blipFill rotWithShape="1">
          <a:blip r:embed="rId7">
            <a:alphaModFix/>
          </a:blip>
          <a:srcRect b="0" l="0" r="0" t="0"/>
          <a:stretch/>
        </p:blipFill>
        <p:spPr>
          <a:xfrm>
            <a:off x="548648" y="1431831"/>
            <a:ext cx="4137798" cy="220521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p:nvPr/>
        </p:nvSpPr>
        <p:spPr>
          <a:xfrm>
            <a:off x="548640" y="433235"/>
            <a:ext cx="4000000" cy="4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1 – The current state of affairs</a:t>
            </a:r>
            <a:endParaRPr b="0" i="0" sz="1400" u="none" cap="none" strike="noStrike">
              <a:solidFill>
                <a:srgbClr val="000000"/>
              </a:solidFill>
              <a:latin typeface="Arial"/>
              <a:ea typeface="Arial"/>
              <a:cs typeface="Arial"/>
              <a:sym typeface="Arial"/>
            </a:endParaRPr>
          </a:p>
        </p:txBody>
      </p:sp>
      <p:sp>
        <p:nvSpPr>
          <p:cNvPr id="116" name="Google Shape;116;p17"/>
          <p:cNvSpPr/>
          <p:nvPr/>
        </p:nvSpPr>
        <p:spPr>
          <a:xfrm>
            <a:off x="548640" y="633235"/>
            <a:ext cx="11000000" cy="90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Why is big tech’s energy hunger growing?</a:t>
            </a:r>
            <a:endParaRPr b="0" i="0" sz="3000" u="none" cap="none" strike="noStrike">
              <a:solidFill>
                <a:schemeClr val="dk1"/>
              </a:solidFill>
              <a:latin typeface="Arial"/>
              <a:ea typeface="Arial"/>
              <a:cs typeface="Arial"/>
              <a:sym typeface="Arial"/>
            </a:endParaRPr>
          </a:p>
        </p:txBody>
      </p:sp>
      <p:pic>
        <p:nvPicPr>
          <p:cNvPr id="117" name="Google Shape;117;p17" title="Onoing - BigTech Power Consumption Latest - AMAZON ESTIMATE.png"/>
          <p:cNvPicPr preferRelativeResize="0"/>
          <p:nvPr/>
        </p:nvPicPr>
        <p:blipFill>
          <a:blip r:embed="rId3">
            <a:alphaModFix/>
          </a:blip>
          <a:stretch>
            <a:fillRect/>
          </a:stretch>
        </p:blipFill>
        <p:spPr>
          <a:xfrm>
            <a:off x="548650" y="1373910"/>
            <a:ext cx="5569280" cy="5019966"/>
          </a:xfrm>
          <a:prstGeom prst="rect">
            <a:avLst/>
          </a:prstGeom>
          <a:noFill/>
          <a:ln>
            <a:noFill/>
          </a:ln>
        </p:spPr>
      </p:pic>
      <p:pic>
        <p:nvPicPr>
          <p:cNvPr id="118" name="Google Shape;118;p17" title="Onoing - BigTech Power Consumption change Latest.png"/>
          <p:cNvPicPr preferRelativeResize="0"/>
          <p:nvPr/>
        </p:nvPicPr>
        <p:blipFill>
          <a:blip r:embed="rId4">
            <a:alphaModFix/>
          </a:blip>
          <a:stretch>
            <a:fillRect/>
          </a:stretch>
        </p:blipFill>
        <p:spPr>
          <a:xfrm>
            <a:off x="6535630" y="1373910"/>
            <a:ext cx="5054520" cy="50199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p:nvPr/>
        </p:nvSpPr>
        <p:spPr>
          <a:xfrm>
            <a:off x="548640" y="433235"/>
            <a:ext cx="4000000" cy="4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1 – The current state of affairs</a:t>
            </a:r>
            <a:endParaRPr b="0" i="0" sz="1400" u="none" cap="none" strike="noStrike">
              <a:solidFill>
                <a:srgbClr val="000000"/>
              </a:solidFill>
              <a:latin typeface="Arial"/>
              <a:ea typeface="Arial"/>
              <a:cs typeface="Arial"/>
              <a:sym typeface="Arial"/>
            </a:endParaRPr>
          </a:p>
        </p:txBody>
      </p:sp>
      <p:sp>
        <p:nvSpPr>
          <p:cNvPr id="124" name="Google Shape;124;p18"/>
          <p:cNvSpPr/>
          <p:nvPr/>
        </p:nvSpPr>
        <p:spPr>
          <a:xfrm>
            <a:off x="548640" y="633235"/>
            <a:ext cx="11000000" cy="90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Growth mostly comes from GenAI</a:t>
            </a:r>
            <a:endParaRPr b="0" i="0" sz="3000" u="none" cap="none" strike="noStrike">
              <a:solidFill>
                <a:schemeClr val="dk1"/>
              </a:solidFill>
              <a:latin typeface="Arial"/>
              <a:ea typeface="Arial"/>
              <a:cs typeface="Arial"/>
              <a:sym typeface="Arial"/>
            </a:endParaRPr>
          </a:p>
        </p:txBody>
      </p:sp>
      <p:pic>
        <p:nvPicPr>
          <p:cNvPr id="125" name="Google Shape;125;p18"/>
          <p:cNvPicPr preferRelativeResize="0"/>
          <p:nvPr/>
        </p:nvPicPr>
        <p:blipFill rotWithShape="1">
          <a:blip r:embed="rId3">
            <a:alphaModFix/>
          </a:blip>
          <a:srcRect b="0" l="0" r="0" t="0"/>
          <a:stretch/>
        </p:blipFill>
        <p:spPr>
          <a:xfrm>
            <a:off x="784540" y="1533235"/>
            <a:ext cx="6653432" cy="4914728"/>
          </a:xfrm>
          <a:prstGeom prst="rect">
            <a:avLst/>
          </a:prstGeom>
          <a:noFill/>
          <a:ln>
            <a:noFill/>
          </a:ln>
        </p:spPr>
      </p:pic>
      <p:cxnSp>
        <p:nvCxnSpPr>
          <p:cNvPr id="126" name="Google Shape;126;p18"/>
          <p:cNvCxnSpPr/>
          <p:nvPr/>
        </p:nvCxnSpPr>
        <p:spPr>
          <a:xfrm flipH="1">
            <a:off x="2835265" y="2558663"/>
            <a:ext cx="5720400" cy="742200"/>
          </a:xfrm>
          <a:prstGeom prst="straightConnector1">
            <a:avLst/>
          </a:prstGeom>
          <a:noFill/>
          <a:ln cap="flat" cmpd="sng" w="57150">
            <a:solidFill>
              <a:srgbClr val="92D050"/>
            </a:solidFill>
            <a:prstDash val="solid"/>
            <a:miter lim="80"/>
            <a:headEnd len="sm" w="sm" type="none"/>
            <a:tailEnd len="med" w="med" type="triangle"/>
          </a:ln>
        </p:spPr>
      </p:cxnSp>
      <p:cxnSp>
        <p:nvCxnSpPr>
          <p:cNvPr id="127" name="Google Shape;127;p18"/>
          <p:cNvCxnSpPr/>
          <p:nvPr/>
        </p:nvCxnSpPr>
        <p:spPr>
          <a:xfrm rot="10800000">
            <a:off x="2488040" y="4023384"/>
            <a:ext cx="6266100" cy="1229100"/>
          </a:xfrm>
          <a:prstGeom prst="straightConnector1">
            <a:avLst/>
          </a:prstGeom>
          <a:noFill/>
          <a:ln cap="flat" cmpd="sng" w="57150">
            <a:solidFill>
              <a:srgbClr val="31859C"/>
            </a:solidFill>
            <a:prstDash val="solid"/>
            <a:miter lim="80"/>
            <a:headEnd len="sm" w="sm" type="none"/>
            <a:tailEnd len="med" w="med" type="triangle"/>
          </a:ln>
        </p:spPr>
      </p:cxnSp>
      <p:sp>
        <p:nvSpPr>
          <p:cNvPr id="128" name="Google Shape;128;p18"/>
          <p:cNvSpPr txBox="1"/>
          <p:nvPr/>
        </p:nvSpPr>
        <p:spPr>
          <a:xfrm>
            <a:off x="8555665" y="1831387"/>
            <a:ext cx="2516400" cy="1200600"/>
          </a:xfrm>
          <a:prstGeom prst="rect">
            <a:avLst/>
          </a:prstGeom>
          <a:solidFill>
            <a:srgbClr val="92D05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“Conventional” data centre growth: 2x</a:t>
            </a:r>
            <a:endParaRPr b="0" i="0" sz="2400" u="none" cap="none" strike="noStrike">
              <a:solidFill>
                <a:schemeClr val="dk1"/>
              </a:solidFill>
              <a:latin typeface="Arial"/>
              <a:ea typeface="Arial"/>
              <a:cs typeface="Arial"/>
              <a:sym typeface="Arial"/>
            </a:endParaRPr>
          </a:p>
        </p:txBody>
      </p:sp>
      <p:sp>
        <p:nvSpPr>
          <p:cNvPr id="129" name="Google Shape;129;p18"/>
          <p:cNvSpPr txBox="1"/>
          <p:nvPr/>
        </p:nvSpPr>
        <p:spPr>
          <a:xfrm>
            <a:off x="8661991" y="4467654"/>
            <a:ext cx="2516400" cy="1569900"/>
          </a:xfrm>
          <a:prstGeom prst="rect">
            <a:avLst/>
          </a:prstGeom>
          <a:solidFill>
            <a:srgbClr val="31859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Arial"/>
                <a:ea typeface="Arial"/>
                <a:cs typeface="Arial"/>
                <a:sym typeface="Arial"/>
              </a:rPr>
              <a:t>“AI” data centre growth: &gt; 3x</a:t>
            </a:r>
            <a:endParaRPr b="0" i="0" sz="32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p:nvPr/>
        </p:nvSpPr>
        <p:spPr>
          <a:xfrm>
            <a:off x="548640" y="433235"/>
            <a:ext cx="4000000" cy="4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1 – The current state of affairs</a:t>
            </a:r>
            <a:endParaRPr b="0" i="0" sz="1400" u="none" cap="none" strike="noStrike">
              <a:solidFill>
                <a:srgbClr val="000000"/>
              </a:solidFill>
              <a:latin typeface="Arial"/>
              <a:ea typeface="Arial"/>
              <a:cs typeface="Arial"/>
              <a:sym typeface="Arial"/>
            </a:endParaRPr>
          </a:p>
        </p:txBody>
      </p:sp>
      <p:pic>
        <p:nvPicPr>
          <p:cNvPr id="135" name="Google Shape;135;p19"/>
          <p:cNvPicPr preferRelativeResize="0"/>
          <p:nvPr/>
        </p:nvPicPr>
        <p:blipFill rotWithShape="1">
          <a:blip r:embed="rId3">
            <a:alphaModFix/>
          </a:blip>
          <a:srcRect b="0" l="0" r="0" t="0"/>
          <a:stretch/>
        </p:blipFill>
        <p:spPr>
          <a:xfrm>
            <a:off x="548640" y="1413150"/>
            <a:ext cx="7919417" cy="5193061"/>
          </a:xfrm>
          <a:prstGeom prst="rect">
            <a:avLst/>
          </a:prstGeom>
          <a:noFill/>
          <a:ln>
            <a:noFill/>
          </a:ln>
          <a:effectLst>
            <a:outerShdw blurRad="190500" rotWithShape="0" algn="tl">
              <a:srgbClr val="000000">
                <a:alpha val="70196"/>
              </a:srgbClr>
            </a:outerShdw>
          </a:effectLst>
        </p:spPr>
      </p:pic>
      <p:sp>
        <p:nvSpPr>
          <p:cNvPr id="136" name="Google Shape;136;p19"/>
          <p:cNvSpPr txBox="1"/>
          <p:nvPr/>
        </p:nvSpPr>
        <p:spPr>
          <a:xfrm>
            <a:off x="8799443" y="1755912"/>
            <a:ext cx="2902200" cy="4802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2025 to 2030</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Extra coal: ~75 TWh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Extra gas: 190 TWh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Additional GHGs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Coal: 62 MTCO2-e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7F7F7F"/>
                </a:solidFill>
                <a:latin typeface="Arial"/>
                <a:ea typeface="Arial"/>
                <a:cs typeface="Arial"/>
                <a:sym typeface="Arial"/>
              </a:rPr>
              <a:t>Gas: 95 MTCO2-e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7F7F7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~avg 32 MTCO2-e per year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highlight>
                  <a:srgbClr val="FF00FF"/>
                </a:highlight>
                <a:latin typeface="Arial"/>
                <a:ea typeface="Arial"/>
                <a:cs typeface="Arial"/>
                <a:sym typeface="Arial"/>
              </a:rPr>
              <a:t>equivalent to adding an entire Netherlands power grid’s worth of emissions each year</a:t>
            </a:r>
            <a:endParaRPr b="0" i="0" sz="1400" u="none" cap="none" strike="noStrike">
              <a:solidFill>
                <a:srgbClr val="000000"/>
              </a:solidFill>
              <a:highlight>
                <a:srgbClr val="FF00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7" name="Google Shape;137;p19"/>
          <p:cNvSpPr/>
          <p:nvPr/>
        </p:nvSpPr>
        <p:spPr>
          <a:xfrm>
            <a:off x="548640" y="633235"/>
            <a:ext cx="11000000" cy="90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New data centres boost fossil fuels (grids)</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p:nvPr/>
        </p:nvSpPr>
        <p:spPr>
          <a:xfrm>
            <a:off x="548640" y="433235"/>
            <a:ext cx="4000000" cy="4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1 – The current state of affairs</a:t>
            </a:r>
            <a:endParaRPr b="0" i="0" sz="1400" u="none" cap="none" strike="noStrike">
              <a:solidFill>
                <a:srgbClr val="000000"/>
              </a:solidFill>
              <a:latin typeface="Arial"/>
              <a:ea typeface="Arial"/>
              <a:cs typeface="Arial"/>
              <a:sym typeface="Arial"/>
            </a:endParaRPr>
          </a:p>
        </p:txBody>
      </p:sp>
      <p:sp>
        <p:nvSpPr>
          <p:cNvPr id="143" name="Google Shape;143;p20"/>
          <p:cNvSpPr/>
          <p:nvPr/>
        </p:nvSpPr>
        <p:spPr>
          <a:xfrm>
            <a:off x="548640" y="633235"/>
            <a:ext cx="11000000" cy="90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New data centres boost fossil fuels (gas)</a:t>
            </a:r>
            <a:endParaRPr b="0" i="0" sz="3000" u="none" cap="none" strike="noStrike">
              <a:solidFill>
                <a:schemeClr val="dk1"/>
              </a:solidFill>
              <a:latin typeface="Arial"/>
              <a:ea typeface="Arial"/>
              <a:cs typeface="Arial"/>
              <a:sym typeface="Arial"/>
            </a:endParaRPr>
          </a:p>
        </p:txBody>
      </p:sp>
      <p:pic>
        <p:nvPicPr>
          <p:cNvPr id="144" name="Google Shape;144;p20"/>
          <p:cNvPicPr preferRelativeResize="0"/>
          <p:nvPr/>
        </p:nvPicPr>
        <p:blipFill rotWithShape="1">
          <a:blip r:embed="rId3">
            <a:alphaModFix/>
          </a:blip>
          <a:srcRect b="0" l="0" r="0" t="0"/>
          <a:stretch/>
        </p:blipFill>
        <p:spPr>
          <a:xfrm>
            <a:off x="7171735" y="1640345"/>
            <a:ext cx="3011961" cy="4068103"/>
          </a:xfrm>
          <a:prstGeom prst="rect">
            <a:avLst/>
          </a:prstGeom>
          <a:noFill/>
          <a:ln>
            <a:noFill/>
          </a:ln>
          <a:effectLst>
            <a:outerShdw blurRad="190500" rotWithShape="0" algn="tl">
              <a:srgbClr val="000000">
                <a:alpha val="70196"/>
              </a:srgbClr>
            </a:outerShdw>
          </a:effectLst>
        </p:spPr>
      </p:pic>
      <p:pic>
        <p:nvPicPr>
          <p:cNvPr id="145" name="Google Shape;145;p20" title="Gas global vs DCs.png"/>
          <p:cNvPicPr preferRelativeResize="0"/>
          <p:nvPr/>
        </p:nvPicPr>
        <p:blipFill>
          <a:blip r:embed="rId4">
            <a:alphaModFix/>
          </a:blip>
          <a:stretch>
            <a:fillRect/>
          </a:stretch>
        </p:blipFill>
        <p:spPr>
          <a:xfrm>
            <a:off x="855450" y="1287685"/>
            <a:ext cx="5019965" cy="501996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p:nvPr/>
        </p:nvSpPr>
        <p:spPr>
          <a:xfrm>
            <a:off x="548640" y="4332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story</a:t>
            </a:r>
            <a:endParaRPr b="0" i="0" sz="1400" u="none" cap="none" strike="noStrike">
              <a:solidFill>
                <a:srgbClr val="000000"/>
              </a:solidFill>
              <a:latin typeface="Arial"/>
              <a:ea typeface="Arial"/>
              <a:cs typeface="Arial"/>
              <a:sym typeface="Arial"/>
            </a:endParaRPr>
          </a:p>
        </p:txBody>
      </p:sp>
      <p:pic>
        <p:nvPicPr>
          <p:cNvPr id="151" name="Google Shape;151;p21"/>
          <p:cNvPicPr preferRelativeResize="0"/>
          <p:nvPr/>
        </p:nvPicPr>
        <p:blipFill>
          <a:blip r:embed="rId3">
            <a:alphaModFix/>
          </a:blip>
          <a:stretch>
            <a:fillRect/>
          </a:stretch>
        </p:blipFill>
        <p:spPr>
          <a:xfrm>
            <a:off x="303590" y="105975"/>
            <a:ext cx="6856754" cy="6553200"/>
          </a:xfrm>
          <a:prstGeom prst="rect">
            <a:avLst/>
          </a:prstGeom>
          <a:noFill/>
          <a:ln>
            <a:noFill/>
          </a:ln>
        </p:spPr>
      </p:pic>
      <p:sp>
        <p:nvSpPr>
          <p:cNvPr id="152" name="Google Shape;152;p21"/>
          <p:cNvSpPr txBox="1"/>
          <p:nvPr/>
        </p:nvSpPr>
        <p:spPr>
          <a:xfrm>
            <a:off x="7945725" y="1359675"/>
            <a:ext cx="3000000" cy="4966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US" sz="2050">
                <a:solidFill>
                  <a:srgbClr val="555555"/>
                </a:solidFill>
                <a:highlight>
                  <a:srgbClr val="EAD1DC"/>
                </a:highlight>
                <a:latin typeface="PT Serif"/>
                <a:ea typeface="PT Serif"/>
                <a:cs typeface="PT Serif"/>
                <a:sym typeface="PT Serif"/>
              </a:rPr>
              <a:t>The company’s total electricity consumption jumped from 31 terawatt hours (TWh) in 2024 to 43 TWh in 2025.</a:t>
            </a:r>
            <a:endParaRPr sz="2050">
              <a:solidFill>
                <a:srgbClr val="555555"/>
              </a:solidFill>
              <a:highlight>
                <a:srgbClr val="EAD1DC"/>
              </a:highlight>
              <a:latin typeface="PT Serif"/>
              <a:ea typeface="PT Serif"/>
              <a:cs typeface="PT Serif"/>
              <a:sym typeface="PT Serif"/>
            </a:endParaRPr>
          </a:p>
          <a:p>
            <a:pPr indent="0" lvl="0" marL="0" rtl="0" algn="ctr">
              <a:lnSpc>
                <a:spcPct val="115000"/>
              </a:lnSpc>
              <a:spcBef>
                <a:spcPts val="2000"/>
              </a:spcBef>
              <a:spcAft>
                <a:spcPts val="0"/>
              </a:spcAft>
              <a:buNone/>
            </a:pPr>
            <a:r>
              <a:rPr lang="en-US" sz="2050">
                <a:solidFill>
                  <a:srgbClr val="555555"/>
                </a:solidFill>
                <a:highlight>
                  <a:srgbClr val="EAD1DC"/>
                </a:highlight>
                <a:latin typeface="PT Serif"/>
                <a:ea typeface="PT Serif"/>
                <a:cs typeface="PT Serif"/>
                <a:sym typeface="PT Serif"/>
              </a:rPr>
              <a:t> This is very easily the </a:t>
            </a:r>
            <a:r>
              <a:rPr b="1" lang="en-US" sz="2050">
                <a:solidFill>
                  <a:srgbClr val="555555"/>
                </a:solidFill>
                <a:highlight>
                  <a:srgbClr val="EAD1DC"/>
                </a:highlight>
                <a:latin typeface="PT Serif"/>
                <a:ea typeface="PT Serif"/>
                <a:cs typeface="PT Serif"/>
                <a:sym typeface="PT Serif"/>
              </a:rPr>
              <a:t>biggest increase in their electricity consumption ever</a:t>
            </a:r>
            <a:r>
              <a:rPr lang="en-US" sz="2050">
                <a:solidFill>
                  <a:srgbClr val="555555"/>
                </a:solidFill>
                <a:highlight>
                  <a:srgbClr val="EAD1DC"/>
                </a:highlight>
                <a:latin typeface="PT Serif"/>
                <a:ea typeface="PT Serif"/>
                <a:cs typeface="PT Serif"/>
                <a:sym typeface="PT Serif"/>
              </a:rPr>
              <a:t>, and it puts them way ahead of Microsoft. </a:t>
            </a:r>
            <a:endParaRPr sz="2050">
              <a:solidFill>
                <a:srgbClr val="555555"/>
              </a:solidFill>
              <a:highlight>
                <a:srgbClr val="EAD1DC"/>
              </a:highlight>
              <a:latin typeface="PT Serif"/>
              <a:ea typeface="PT Serif"/>
              <a:cs typeface="PT Serif"/>
              <a:sym typeface="PT Serif"/>
            </a:endParaRPr>
          </a:p>
          <a:p>
            <a:pPr indent="0" lvl="0" marL="0" rtl="0" algn="ctr">
              <a:lnSpc>
                <a:spcPct val="115000"/>
              </a:lnSpc>
              <a:spcBef>
                <a:spcPts val="2000"/>
              </a:spcBef>
              <a:spcAft>
                <a:spcPts val="0"/>
              </a:spcAft>
              <a:buNone/>
            </a:pPr>
            <a:r>
              <a:t/>
            </a:r>
            <a:endParaRPr sz="1800">
              <a:solidFill>
                <a:schemeClr val="dk1"/>
              </a:solidFill>
              <a:highlight>
                <a:srgbClr val="EAD1DC"/>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p:nvPr/>
        </p:nvSpPr>
        <p:spPr>
          <a:xfrm>
            <a:off x="548640" y="4332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emissions</a:t>
            </a:r>
            <a:endParaRPr b="0" i="0" sz="1400" u="none" cap="none" strike="noStrike">
              <a:solidFill>
                <a:srgbClr val="000000"/>
              </a:solidFill>
              <a:latin typeface="Arial"/>
              <a:ea typeface="Arial"/>
              <a:cs typeface="Arial"/>
              <a:sym typeface="Arial"/>
            </a:endParaRPr>
          </a:p>
        </p:txBody>
      </p:sp>
      <p:sp>
        <p:nvSpPr>
          <p:cNvPr id="158" name="Google Shape;158;p22"/>
          <p:cNvSpPr txBox="1"/>
          <p:nvPr/>
        </p:nvSpPr>
        <p:spPr>
          <a:xfrm>
            <a:off x="7255925" y="895400"/>
            <a:ext cx="3000000" cy="5517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650">
                <a:solidFill>
                  <a:srgbClr val="555555"/>
                </a:solidFill>
                <a:highlight>
                  <a:srgbClr val="D0E0E3"/>
                </a:highlight>
                <a:latin typeface="PT Serif"/>
                <a:ea typeface="PT Serif"/>
                <a:cs typeface="PT Serif"/>
                <a:sym typeface="PT Serif"/>
              </a:rPr>
              <a:t>Google’s power consumption rose by 7 TWh between 2023 and 2024. That was bad. </a:t>
            </a:r>
            <a:endParaRPr sz="1650">
              <a:solidFill>
                <a:srgbClr val="555555"/>
              </a:solidFill>
              <a:highlight>
                <a:srgbClr val="D0E0E3"/>
              </a:highlight>
              <a:latin typeface="PT Serif"/>
              <a:ea typeface="PT Serif"/>
              <a:cs typeface="PT Serif"/>
              <a:sym typeface="PT Serif"/>
            </a:endParaRPr>
          </a:p>
          <a:p>
            <a:pPr indent="0" lvl="0" marL="0" rtl="0" algn="ctr">
              <a:lnSpc>
                <a:spcPct val="115000"/>
              </a:lnSpc>
              <a:spcBef>
                <a:spcPts val="2000"/>
              </a:spcBef>
              <a:spcAft>
                <a:spcPts val="0"/>
              </a:spcAft>
              <a:buNone/>
            </a:pPr>
            <a:r>
              <a:rPr lang="en-US" sz="1650">
                <a:solidFill>
                  <a:srgbClr val="555555"/>
                </a:solidFill>
                <a:highlight>
                  <a:srgbClr val="D0E0E3"/>
                </a:highlight>
                <a:latin typeface="PT Serif"/>
                <a:ea typeface="PT Serif"/>
                <a:cs typeface="PT Serif"/>
                <a:sym typeface="PT Serif"/>
              </a:rPr>
              <a:t>But it rose by a whopping </a:t>
            </a:r>
            <a:r>
              <a:rPr b="1" lang="en-US" sz="1650">
                <a:solidFill>
                  <a:srgbClr val="555555"/>
                </a:solidFill>
                <a:highlight>
                  <a:srgbClr val="D0E0E3"/>
                </a:highlight>
                <a:latin typeface="PT Serif"/>
                <a:ea typeface="PT Serif"/>
                <a:cs typeface="PT Serif"/>
                <a:sym typeface="PT Serif"/>
              </a:rPr>
              <a:t>12 TWh</a:t>
            </a:r>
            <a:r>
              <a:rPr lang="en-US" sz="1650">
                <a:solidFill>
                  <a:srgbClr val="555555"/>
                </a:solidFill>
                <a:highlight>
                  <a:srgbClr val="D0E0E3"/>
                </a:highlight>
                <a:latin typeface="PT Serif"/>
                <a:ea typeface="PT Serif"/>
                <a:cs typeface="PT Serif"/>
                <a:sym typeface="PT Serif"/>
              </a:rPr>
              <a:t> between 2024 and 2025, almost </a:t>
            </a:r>
            <a:r>
              <a:rPr b="1" lang="en-US" sz="1650">
                <a:solidFill>
                  <a:srgbClr val="555555"/>
                </a:solidFill>
                <a:highlight>
                  <a:srgbClr val="D0E0E3"/>
                </a:highlight>
                <a:latin typeface="PT Serif"/>
                <a:ea typeface="PT Serif"/>
                <a:cs typeface="PT Serif"/>
                <a:sym typeface="PT Serif"/>
              </a:rPr>
              <a:t>double </a:t>
            </a:r>
            <a:r>
              <a:rPr lang="en-US" sz="1650">
                <a:solidFill>
                  <a:srgbClr val="555555"/>
                </a:solidFill>
                <a:highlight>
                  <a:srgbClr val="D0E0E3"/>
                </a:highlight>
                <a:latin typeface="PT Serif"/>
                <a:ea typeface="PT Serif"/>
                <a:cs typeface="PT Serif"/>
                <a:sym typeface="PT Serif"/>
              </a:rPr>
              <a:t>last year’s increase. </a:t>
            </a:r>
            <a:endParaRPr sz="1650">
              <a:solidFill>
                <a:srgbClr val="555555"/>
              </a:solidFill>
              <a:highlight>
                <a:srgbClr val="D0E0E3"/>
              </a:highlight>
              <a:latin typeface="PT Serif"/>
              <a:ea typeface="PT Serif"/>
              <a:cs typeface="PT Serif"/>
              <a:sym typeface="PT Serif"/>
            </a:endParaRPr>
          </a:p>
          <a:p>
            <a:pPr indent="0" lvl="0" marL="0" rtl="0" algn="ctr">
              <a:lnSpc>
                <a:spcPct val="115000"/>
              </a:lnSpc>
              <a:spcBef>
                <a:spcPts val="2000"/>
              </a:spcBef>
              <a:spcAft>
                <a:spcPts val="0"/>
              </a:spcAft>
              <a:buNone/>
            </a:pPr>
            <a:r>
              <a:t/>
            </a:r>
            <a:endParaRPr sz="1650">
              <a:solidFill>
                <a:srgbClr val="555555"/>
              </a:solidFill>
              <a:highlight>
                <a:srgbClr val="D0E0E3"/>
              </a:highlight>
              <a:latin typeface="PT Serif"/>
              <a:ea typeface="PT Serif"/>
              <a:cs typeface="PT Serif"/>
              <a:sym typeface="PT Serif"/>
            </a:endParaRPr>
          </a:p>
          <a:p>
            <a:pPr indent="0" lvl="0" marL="0" rtl="0" algn="ctr">
              <a:lnSpc>
                <a:spcPct val="115000"/>
              </a:lnSpc>
              <a:spcBef>
                <a:spcPts val="2000"/>
              </a:spcBef>
              <a:spcAft>
                <a:spcPts val="0"/>
              </a:spcAft>
              <a:buNone/>
            </a:pPr>
            <a:r>
              <a:rPr lang="en-US" sz="1650">
                <a:solidFill>
                  <a:srgbClr val="555555"/>
                </a:solidFill>
                <a:highlight>
                  <a:srgbClr val="D0E0E3"/>
                </a:highlight>
                <a:latin typeface="PT Serif"/>
                <a:ea typeface="PT Serif"/>
                <a:cs typeface="PT Serif"/>
                <a:sym typeface="PT Serif"/>
              </a:rPr>
              <a:t>Google’s power consumption isn’t just growing – the rate at which it is growing is growing. We have a word for this: </a:t>
            </a:r>
            <a:r>
              <a:rPr b="1" lang="en-US" sz="1650">
                <a:solidFill>
                  <a:srgbClr val="555555"/>
                </a:solidFill>
                <a:highlight>
                  <a:srgbClr val="D0E0E3"/>
                </a:highlight>
                <a:latin typeface="PT Serif"/>
                <a:ea typeface="PT Serif"/>
                <a:cs typeface="PT Serif"/>
                <a:sym typeface="PT Serif"/>
              </a:rPr>
              <a:t>exponential growth.</a:t>
            </a:r>
            <a:endParaRPr b="1" sz="1650">
              <a:solidFill>
                <a:srgbClr val="555555"/>
              </a:solidFill>
              <a:highlight>
                <a:srgbClr val="D0E0E3"/>
              </a:highlight>
              <a:latin typeface="PT Serif"/>
              <a:ea typeface="PT Serif"/>
              <a:cs typeface="PT Serif"/>
              <a:sym typeface="PT Serif"/>
            </a:endParaRPr>
          </a:p>
          <a:p>
            <a:pPr indent="0" lvl="0" marL="0" rtl="0" algn="ctr">
              <a:lnSpc>
                <a:spcPct val="115000"/>
              </a:lnSpc>
              <a:spcBef>
                <a:spcPts val="2000"/>
              </a:spcBef>
              <a:spcAft>
                <a:spcPts val="0"/>
              </a:spcAft>
              <a:buNone/>
            </a:pPr>
            <a:r>
              <a:t/>
            </a:r>
            <a:endParaRPr sz="1100">
              <a:solidFill>
                <a:schemeClr val="dk1"/>
              </a:solidFill>
              <a:highlight>
                <a:srgbClr val="D0E0E3"/>
              </a:highlight>
            </a:endParaRPr>
          </a:p>
          <a:p>
            <a:pPr indent="0" lvl="0" marL="0" rtl="0" algn="ctr">
              <a:lnSpc>
                <a:spcPct val="115000"/>
              </a:lnSpc>
              <a:spcBef>
                <a:spcPts val="0"/>
              </a:spcBef>
              <a:spcAft>
                <a:spcPts val="0"/>
              </a:spcAft>
              <a:buNone/>
            </a:pPr>
            <a:r>
              <a:t/>
            </a:r>
            <a:endParaRPr sz="2050">
              <a:solidFill>
                <a:srgbClr val="555555"/>
              </a:solidFill>
              <a:highlight>
                <a:srgbClr val="D0E0E3"/>
              </a:highlight>
              <a:latin typeface="PT Serif"/>
              <a:ea typeface="PT Serif"/>
              <a:cs typeface="PT Serif"/>
              <a:sym typeface="PT Serif"/>
            </a:endParaRPr>
          </a:p>
        </p:txBody>
      </p:sp>
      <p:pic>
        <p:nvPicPr>
          <p:cNvPr id="159" name="Google Shape;159;p22"/>
          <p:cNvPicPr preferRelativeResize="0"/>
          <p:nvPr/>
        </p:nvPicPr>
        <p:blipFill>
          <a:blip r:embed="rId3">
            <a:alphaModFix/>
          </a:blip>
          <a:stretch>
            <a:fillRect/>
          </a:stretch>
        </p:blipFill>
        <p:spPr>
          <a:xfrm>
            <a:off x="729425" y="833135"/>
            <a:ext cx="5429592" cy="572006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3"/>
          <p:cNvSpPr txBox="1"/>
          <p:nvPr/>
        </p:nvSpPr>
        <p:spPr>
          <a:xfrm>
            <a:off x="8164575" y="841213"/>
            <a:ext cx="3000000" cy="55179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950">
                <a:solidFill>
                  <a:srgbClr val="555555"/>
                </a:solidFill>
                <a:highlight>
                  <a:srgbClr val="FFFFFF"/>
                </a:highlight>
                <a:latin typeface="PT Serif"/>
                <a:ea typeface="PT Serif"/>
                <a:cs typeface="PT Serif"/>
                <a:sym typeface="PT Serif"/>
              </a:rPr>
              <a:t>Google’s consumption is rising way faster than the grids are being cleaned up with renewables, and that means their emissions number is going up fast, too. </a:t>
            </a:r>
            <a:endParaRPr sz="1950">
              <a:solidFill>
                <a:srgbClr val="555555"/>
              </a:solidFill>
              <a:highlight>
                <a:srgbClr val="FFFFFF"/>
              </a:highlight>
              <a:latin typeface="PT Serif"/>
              <a:ea typeface="PT Serif"/>
              <a:cs typeface="PT Serif"/>
              <a:sym typeface="PT Serif"/>
            </a:endParaRPr>
          </a:p>
          <a:p>
            <a:pPr indent="0" lvl="0" marL="0" rtl="0" algn="ctr">
              <a:lnSpc>
                <a:spcPct val="115000"/>
              </a:lnSpc>
              <a:spcBef>
                <a:spcPts val="0"/>
              </a:spcBef>
              <a:spcAft>
                <a:spcPts val="0"/>
              </a:spcAft>
              <a:buNone/>
            </a:pPr>
            <a:r>
              <a:t/>
            </a:r>
            <a:endParaRPr sz="1950">
              <a:solidFill>
                <a:srgbClr val="555555"/>
              </a:solidFill>
              <a:highlight>
                <a:srgbClr val="FFFFFF"/>
              </a:highlight>
              <a:latin typeface="PT Serif"/>
              <a:ea typeface="PT Serif"/>
              <a:cs typeface="PT Serif"/>
              <a:sym typeface="PT Serif"/>
            </a:endParaRPr>
          </a:p>
          <a:p>
            <a:pPr indent="0" lvl="0" marL="0" rtl="0" algn="ctr">
              <a:lnSpc>
                <a:spcPct val="115000"/>
              </a:lnSpc>
              <a:spcBef>
                <a:spcPts val="0"/>
              </a:spcBef>
              <a:spcAft>
                <a:spcPts val="0"/>
              </a:spcAft>
              <a:buNone/>
            </a:pPr>
            <a:r>
              <a:rPr lang="en-US" sz="1950">
                <a:solidFill>
                  <a:srgbClr val="555555"/>
                </a:solidFill>
                <a:highlight>
                  <a:srgbClr val="FFFFFF"/>
                </a:highlight>
                <a:latin typeface="PT Serif"/>
                <a:ea typeface="PT Serif"/>
                <a:cs typeface="PT Serif"/>
                <a:sym typeface="PT Serif"/>
              </a:rPr>
              <a:t>It’s the steepest rise on record</a:t>
            </a:r>
            <a:endParaRPr sz="2650">
              <a:solidFill>
                <a:srgbClr val="555555"/>
              </a:solidFill>
              <a:highlight>
                <a:srgbClr val="D0E0E3"/>
              </a:highlight>
              <a:latin typeface="PT Serif"/>
              <a:ea typeface="PT Serif"/>
              <a:cs typeface="PT Serif"/>
              <a:sym typeface="PT Serif"/>
            </a:endParaRPr>
          </a:p>
        </p:txBody>
      </p:sp>
      <p:pic>
        <p:nvPicPr>
          <p:cNvPr id="165" name="Google Shape;165;p23"/>
          <p:cNvPicPr preferRelativeResize="0"/>
          <p:nvPr/>
        </p:nvPicPr>
        <p:blipFill>
          <a:blip r:embed="rId3">
            <a:alphaModFix/>
          </a:blip>
          <a:stretch>
            <a:fillRect/>
          </a:stretch>
        </p:blipFill>
        <p:spPr>
          <a:xfrm>
            <a:off x="736050" y="740135"/>
            <a:ext cx="5952584" cy="5720061"/>
          </a:xfrm>
          <a:prstGeom prst="rect">
            <a:avLst/>
          </a:prstGeom>
          <a:noFill/>
          <a:ln>
            <a:noFill/>
          </a:ln>
        </p:spPr>
      </p:pic>
      <p:sp>
        <p:nvSpPr>
          <p:cNvPr id="166" name="Google Shape;166;p23"/>
          <p:cNvSpPr/>
          <p:nvPr/>
        </p:nvSpPr>
        <p:spPr>
          <a:xfrm>
            <a:off x="548640" y="4332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emissions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4"/>
          <p:cNvSpPr/>
          <p:nvPr/>
        </p:nvSpPr>
        <p:spPr>
          <a:xfrm>
            <a:off x="548640" y="4332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a:t>
            </a:r>
            <a:endParaRPr b="0" i="0" sz="1400" u="none" cap="none" strike="noStrike">
              <a:solidFill>
                <a:srgbClr val="000000"/>
              </a:solidFill>
              <a:latin typeface="Arial"/>
              <a:ea typeface="Arial"/>
              <a:cs typeface="Arial"/>
              <a:sym typeface="Arial"/>
            </a:endParaRPr>
          </a:p>
        </p:txBody>
      </p:sp>
      <p:pic>
        <p:nvPicPr>
          <p:cNvPr id="172" name="Google Shape;172;p24"/>
          <p:cNvPicPr preferRelativeResize="0"/>
          <p:nvPr/>
        </p:nvPicPr>
        <p:blipFill>
          <a:blip r:embed="rId3">
            <a:alphaModFix/>
          </a:blip>
          <a:stretch>
            <a:fillRect/>
          </a:stretch>
        </p:blipFill>
        <p:spPr>
          <a:xfrm>
            <a:off x="548650" y="925835"/>
            <a:ext cx="10806912" cy="5720065"/>
          </a:xfrm>
          <a:prstGeom prst="rect">
            <a:avLst/>
          </a:prstGeom>
          <a:noFill/>
          <a:ln>
            <a:noFill/>
          </a:ln>
        </p:spPr>
      </p:pic>
      <p:sp>
        <p:nvSpPr>
          <p:cNvPr id="173" name="Google Shape;173;p24"/>
          <p:cNvSpPr txBox="1"/>
          <p:nvPr/>
        </p:nvSpPr>
        <p:spPr>
          <a:xfrm>
            <a:off x="900400" y="1333125"/>
            <a:ext cx="3296400" cy="48351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b="1" lang="en-US" sz="2800">
                <a:solidFill>
                  <a:schemeClr val="lt1"/>
                </a:solidFill>
              </a:rPr>
              <a:t>‘AI will save climate’</a:t>
            </a:r>
            <a:endParaRPr b="1" sz="2800">
              <a:solidFill>
                <a:schemeClr val="lt1"/>
              </a:solidFill>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rPr>
              <a:t>Energy Efficiency claims</a:t>
            </a:r>
            <a:endParaRPr b="1" sz="2800">
              <a:solidFill>
                <a:schemeClr val="lt1"/>
              </a:solidFill>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rPr>
              <a:t>Renewable claims</a:t>
            </a:r>
            <a:endParaRPr b="1" sz="28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p:nvPr/>
        </p:nvSpPr>
        <p:spPr>
          <a:xfrm>
            <a:off x="548640" y="4332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a:t>
            </a:r>
            <a:endParaRPr b="0" i="0" sz="1400" u="none" cap="none" strike="noStrike">
              <a:solidFill>
                <a:srgbClr val="000000"/>
              </a:solidFill>
              <a:latin typeface="Arial"/>
              <a:ea typeface="Arial"/>
              <a:cs typeface="Arial"/>
              <a:sym typeface="Arial"/>
            </a:endParaRPr>
          </a:p>
        </p:txBody>
      </p:sp>
      <p:pic>
        <p:nvPicPr>
          <p:cNvPr id="179" name="Google Shape;179;p25"/>
          <p:cNvPicPr preferRelativeResize="0"/>
          <p:nvPr/>
        </p:nvPicPr>
        <p:blipFill>
          <a:blip r:embed="rId3">
            <a:alphaModFix/>
          </a:blip>
          <a:stretch>
            <a:fillRect/>
          </a:stretch>
        </p:blipFill>
        <p:spPr>
          <a:xfrm>
            <a:off x="548650" y="925835"/>
            <a:ext cx="10806912" cy="5720065"/>
          </a:xfrm>
          <a:prstGeom prst="rect">
            <a:avLst/>
          </a:prstGeom>
          <a:noFill/>
          <a:ln>
            <a:noFill/>
          </a:ln>
        </p:spPr>
      </p:pic>
      <p:sp>
        <p:nvSpPr>
          <p:cNvPr id="180" name="Google Shape;180;p25"/>
          <p:cNvSpPr txBox="1"/>
          <p:nvPr/>
        </p:nvSpPr>
        <p:spPr>
          <a:xfrm>
            <a:off x="900400" y="1333125"/>
            <a:ext cx="3296400" cy="48351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b="1" lang="en-US" sz="2800">
                <a:solidFill>
                  <a:schemeClr val="lt1"/>
                </a:solidFill>
                <a:highlight>
                  <a:srgbClr val="D86ECC"/>
                </a:highlight>
              </a:rPr>
              <a:t>‘AI will save climate’</a:t>
            </a:r>
            <a:endParaRPr b="1" sz="2800">
              <a:solidFill>
                <a:schemeClr val="lt1"/>
              </a:solidFill>
              <a:highlight>
                <a:srgbClr val="D86ECC"/>
              </a:highlight>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rPr>
              <a:t>Energy Efficiency claims</a:t>
            </a:r>
            <a:endParaRPr b="1" sz="2800">
              <a:solidFill>
                <a:schemeClr val="lt1"/>
              </a:solidFill>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rPr>
              <a:t>Renewable claims</a:t>
            </a:r>
            <a:endParaRPr b="1" sz="28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‘AI will save climate’</a:t>
            </a:r>
            <a:endParaRPr b="0" i="0" sz="1400" u="none" cap="none" strike="noStrike">
              <a:solidFill>
                <a:srgbClr val="000000"/>
              </a:solidFill>
              <a:latin typeface="Arial"/>
              <a:ea typeface="Arial"/>
              <a:cs typeface="Arial"/>
              <a:sym typeface="Arial"/>
            </a:endParaRPr>
          </a:p>
        </p:txBody>
      </p:sp>
      <p:pic>
        <p:nvPicPr>
          <p:cNvPr id="186" name="Google Shape;186;p26" title="bcg.jpg"/>
          <p:cNvPicPr preferRelativeResize="0"/>
          <p:nvPr/>
        </p:nvPicPr>
        <p:blipFill>
          <a:blip r:embed="rId3">
            <a:alphaModFix/>
          </a:blip>
          <a:stretch>
            <a:fillRect/>
          </a:stretch>
        </p:blipFill>
        <p:spPr>
          <a:xfrm>
            <a:off x="6026098" y="981274"/>
            <a:ext cx="5724853" cy="5452241"/>
          </a:xfrm>
          <a:prstGeom prst="rect">
            <a:avLst/>
          </a:prstGeom>
          <a:noFill/>
          <a:ln>
            <a:noFill/>
          </a:ln>
          <a:effectLst>
            <a:outerShdw blurRad="73998" rotWithShape="0" algn="bl" dir="5400000" dist="24666">
              <a:srgbClr val="000000">
                <a:alpha val="50000"/>
              </a:srgbClr>
            </a:outerShdw>
          </a:effectLst>
        </p:spPr>
      </p:pic>
      <p:pic>
        <p:nvPicPr>
          <p:cNvPr id="187" name="Google Shape;187;p26"/>
          <p:cNvPicPr preferRelativeResize="0"/>
          <p:nvPr/>
        </p:nvPicPr>
        <p:blipFill>
          <a:blip r:embed="rId4">
            <a:alphaModFix/>
          </a:blip>
          <a:stretch>
            <a:fillRect/>
          </a:stretch>
        </p:blipFill>
        <p:spPr>
          <a:xfrm>
            <a:off x="343050" y="1388614"/>
            <a:ext cx="5724836" cy="2207103"/>
          </a:xfrm>
          <a:prstGeom prst="rect">
            <a:avLst/>
          </a:prstGeom>
          <a:noFill/>
          <a:ln>
            <a:noFill/>
          </a:ln>
          <a:effectLst>
            <a:outerShdw blurRad="73998" rotWithShape="0" algn="bl" dir="5400000" dist="24666">
              <a:srgbClr val="000000">
                <a:alpha val="50000"/>
              </a:srgbClr>
            </a:outerShdw>
          </a:effectLst>
        </p:spPr>
      </p:pic>
      <p:pic>
        <p:nvPicPr>
          <p:cNvPr id="188" name="Google Shape;188;p26"/>
          <p:cNvPicPr preferRelativeResize="0"/>
          <p:nvPr/>
        </p:nvPicPr>
        <p:blipFill rotWithShape="1">
          <a:blip r:embed="rId4">
            <a:alphaModFix/>
          </a:blip>
          <a:srcRect b="33727" l="30520" r="30083" t="41518"/>
          <a:stretch/>
        </p:blipFill>
        <p:spPr>
          <a:xfrm>
            <a:off x="496614" y="4250440"/>
            <a:ext cx="5724836" cy="1386953"/>
          </a:xfrm>
          <a:prstGeom prst="rect">
            <a:avLst/>
          </a:prstGeom>
          <a:noFill/>
          <a:ln cap="flat" cmpd="sng" w="12325">
            <a:solidFill>
              <a:srgbClr val="000000"/>
            </a:solidFill>
            <a:prstDash val="solid"/>
            <a:round/>
            <a:headEnd len="sm" w="sm" type="none"/>
            <a:tailEnd len="sm" w="sm" type="none"/>
          </a:ln>
          <a:effectLst>
            <a:outerShdw blurRad="73998" rotWithShape="0" algn="bl" dir="5400000" dist="24666">
              <a:srgbClr val="000000">
                <a:alpha val="50000"/>
              </a:srgbClr>
            </a:outerShdw>
          </a:effectLst>
        </p:spPr>
      </p:pic>
      <p:cxnSp>
        <p:nvCxnSpPr>
          <p:cNvPr id="189" name="Google Shape;189;p26"/>
          <p:cNvCxnSpPr/>
          <p:nvPr/>
        </p:nvCxnSpPr>
        <p:spPr>
          <a:xfrm>
            <a:off x="2628842" y="2640665"/>
            <a:ext cx="301800" cy="1706400"/>
          </a:xfrm>
          <a:prstGeom prst="straightConnector1">
            <a:avLst/>
          </a:prstGeom>
          <a:noFill/>
          <a:ln cap="flat" cmpd="sng" w="37000">
            <a:solidFill>
              <a:srgbClr val="595959"/>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title="Figure 1 - Overview.png"/>
          <p:cNvPicPr preferRelativeResize="0"/>
          <p:nvPr/>
        </p:nvPicPr>
        <p:blipFill>
          <a:blip r:embed="rId3">
            <a:alphaModFix/>
          </a:blip>
          <a:stretch>
            <a:fillRect/>
          </a:stretch>
        </p:blipFill>
        <p:spPr>
          <a:xfrm>
            <a:off x="152400" y="985535"/>
            <a:ext cx="11887201" cy="5676603"/>
          </a:xfrm>
          <a:prstGeom prst="rect">
            <a:avLst/>
          </a:prstGeom>
          <a:noFill/>
          <a:ln>
            <a:noFill/>
          </a:ln>
        </p:spPr>
      </p:pic>
      <p:sp>
        <p:nvSpPr>
          <p:cNvPr id="195" name="Google Shape;195;p27"/>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‘AI will save climate’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28"/>
          <p:cNvPicPr preferRelativeResize="0"/>
          <p:nvPr/>
        </p:nvPicPr>
        <p:blipFill>
          <a:blip r:embed="rId3">
            <a:alphaModFix/>
          </a:blip>
          <a:stretch>
            <a:fillRect/>
          </a:stretch>
        </p:blipFill>
        <p:spPr>
          <a:xfrm>
            <a:off x="331600" y="1499275"/>
            <a:ext cx="8463561" cy="4814850"/>
          </a:xfrm>
          <a:prstGeom prst="rect">
            <a:avLst/>
          </a:prstGeom>
          <a:noFill/>
          <a:ln>
            <a:noFill/>
          </a:ln>
        </p:spPr>
      </p:pic>
      <p:sp>
        <p:nvSpPr>
          <p:cNvPr id="201" name="Google Shape;201;p28"/>
          <p:cNvSpPr txBox="1"/>
          <p:nvPr/>
        </p:nvSpPr>
        <p:spPr>
          <a:xfrm>
            <a:off x="8157311" y="2623945"/>
            <a:ext cx="4425300" cy="1110000"/>
          </a:xfrm>
          <a:prstGeom prst="rect">
            <a:avLst/>
          </a:prstGeom>
          <a:noFill/>
          <a:ln>
            <a:noFill/>
          </a:ln>
        </p:spPr>
        <p:txBody>
          <a:bodyPr anchorCtr="0" anchor="t" bIns="122100" lIns="122100" spcFirstLastPara="1" rIns="122100" wrap="square" tIns="122100">
            <a:spAutoFit/>
          </a:bodyPr>
          <a:lstStyle/>
          <a:p>
            <a:pPr indent="0" lvl="0" marL="0" rtl="0" algn="ctr">
              <a:spcBef>
                <a:spcPts val="0"/>
              </a:spcBef>
              <a:spcAft>
                <a:spcPts val="0"/>
              </a:spcAft>
              <a:buNone/>
            </a:pPr>
            <a:r>
              <a:rPr lang="en-US" sz="2805">
                <a:solidFill>
                  <a:srgbClr val="FFFFFF"/>
                </a:solidFill>
                <a:highlight>
                  <a:srgbClr val="7900FF"/>
                </a:highlight>
              </a:rPr>
              <a:t>TACTICAL </a:t>
            </a:r>
            <a:endParaRPr sz="2805">
              <a:solidFill>
                <a:srgbClr val="FFFFFF"/>
              </a:solidFill>
              <a:highlight>
                <a:srgbClr val="7900FF"/>
              </a:highlight>
            </a:endParaRPr>
          </a:p>
          <a:p>
            <a:pPr indent="0" lvl="0" marL="0" rtl="0" algn="ctr">
              <a:spcBef>
                <a:spcPts val="0"/>
              </a:spcBef>
              <a:spcAft>
                <a:spcPts val="0"/>
              </a:spcAft>
              <a:buNone/>
            </a:pPr>
            <a:r>
              <a:rPr lang="en-US" sz="2805">
                <a:solidFill>
                  <a:srgbClr val="FFFFFF"/>
                </a:solidFill>
                <a:highlight>
                  <a:srgbClr val="7900FF"/>
                </a:highlight>
              </a:rPr>
              <a:t>VAGUENESS</a:t>
            </a:r>
            <a:endParaRPr sz="2805">
              <a:solidFill>
                <a:srgbClr val="FFFFFF"/>
              </a:solidFill>
              <a:highlight>
                <a:srgbClr val="7900FF"/>
              </a:highlight>
            </a:endParaRPr>
          </a:p>
        </p:txBody>
      </p:sp>
      <p:sp>
        <p:nvSpPr>
          <p:cNvPr id="202" name="Google Shape;202;p28"/>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‘AI will save climate’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9"/>
          <p:cNvSpPr txBox="1"/>
          <p:nvPr/>
        </p:nvSpPr>
        <p:spPr>
          <a:xfrm>
            <a:off x="5958301" y="3858442"/>
            <a:ext cx="3487800" cy="1779300"/>
          </a:xfrm>
          <a:prstGeom prst="rect">
            <a:avLst/>
          </a:prstGeom>
          <a:solidFill>
            <a:srgbClr val="EEEEEE"/>
          </a:solidFill>
          <a:ln>
            <a:noFill/>
          </a:ln>
          <a:effectLst>
            <a:outerShdw blurRad="75977" rotWithShape="0" algn="bl" dir="5400000" dist="25326">
              <a:srgbClr val="000000">
                <a:alpha val="50000"/>
              </a:srgbClr>
            </a:outerShdw>
          </a:effectLst>
        </p:spPr>
        <p:txBody>
          <a:bodyPr anchorCtr="0" anchor="ctr" bIns="121550" lIns="121550" spcFirstLastPara="1" rIns="121550" wrap="square" tIns="121550">
            <a:noAutofit/>
          </a:bodyPr>
          <a:lstStyle/>
          <a:p>
            <a:pPr indent="-422095" lvl="0" marL="607817" rtl="0" algn="l">
              <a:spcBef>
                <a:spcPts val="0"/>
              </a:spcBef>
              <a:spcAft>
                <a:spcPts val="0"/>
              </a:spcAft>
              <a:buClr>
                <a:srgbClr val="000000"/>
              </a:buClr>
              <a:buSzPts val="1861"/>
              <a:buChar char="-"/>
            </a:pPr>
            <a:r>
              <a:rPr lang="en-US" sz="1861">
                <a:solidFill>
                  <a:srgbClr val="000000"/>
                </a:solidFill>
              </a:rPr>
              <a:t>Nest thermostats</a:t>
            </a:r>
            <a:endParaRPr sz="1861">
              <a:solidFill>
                <a:srgbClr val="000000"/>
              </a:solidFill>
            </a:endParaRPr>
          </a:p>
          <a:p>
            <a:pPr indent="-422095" lvl="0" marL="607817" rtl="0" algn="l">
              <a:spcBef>
                <a:spcPts val="0"/>
              </a:spcBef>
              <a:spcAft>
                <a:spcPts val="0"/>
              </a:spcAft>
              <a:buClr>
                <a:srgbClr val="000000"/>
              </a:buClr>
              <a:buSzPts val="1861"/>
              <a:buChar char="-"/>
            </a:pPr>
            <a:r>
              <a:rPr lang="en-US" sz="1861">
                <a:solidFill>
                  <a:srgbClr val="000000"/>
                </a:solidFill>
              </a:rPr>
              <a:t>Google Earth Pro</a:t>
            </a:r>
            <a:endParaRPr sz="1861">
              <a:solidFill>
                <a:srgbClr val="000000"/>
              </a:solidFill>
            </a:endParaRPr>
          </a:p>
          <a:p>
            <a:pPr indent="-422095" lvl="0" marL="607817" rtl="0" algn="l">
              <a:spcBef>
                <a:spcPts val="0"/>
              </a:spcBef>
              <a:spcAft>
                <a:spcPts val="0"/>
              </a:spcAft>
              <a:buClr>
                <a:srgbClr val="000000"/>
              </a:buClr>
              <a:buSzPts val="1861"/>
              <a:buChar char="-"/>
            </a:pPr>
            <a:r>
              <a:rPr lang="en-US" sz="1861">
                <a:solidFill>
                  <a:srgbClr val="000000"/>
                </a:solidFill>
              </a:rPr>
              <a:t>Solar API</a:t>
            </a:r>
            <a:endParaRPr sz="1861">
              <a:solidFill>
                <a:srgbClr val="000000"/>
              </a:solidFill>
            </a:endParaRPr>
          </a:p>
          <a:p>
            <a:pPr indent="-422095" lvl="0" marL="607817" rtl="0" algn="l">
              <a:spcBef>
                <a:spcPts val="0"/>
              </a:spcBef>
              <a:spcAft>
                <a:spcPts val="0"/>
              </a:spcAft>
              <a:buClr>
                <a:srgbClr val="000000"/>
              </a:buClr>
              <a:buSzPts val="1861"/>
              <a:buChar char="-"/>
            </a:pPr>
            <a:r>
              <a:rPr lang="en-US" sz="1861">
                <a:solidFill>
                  <a:srgbClr val="000000"/>
                </a:solidFill>
              </a:rPr>
              <a:t>Google maps routing</a:t>
            </a:r>
            <a:endParaRPr sz="1861">
              <a:solidFill>
                <a:srgbClr val="000000"/>
              </a:solidFill>
            </a:endParaRPr>
          </a:p>
          <a:p>
            <a:pPr indent="-422095" lvl="0" marL="607817" rtl="0" algn="l">
              <a:spcBef>
                <a:spcPts val="0"/>
              </a:spcBef>
              <a:spcAft>
                <a:spcPts val="0"/>
              </a:spcAft>
              <a:buClr>
                <a:srgbClr val="000000"/>
              </a:buClr>
              <a:buSzPts val="1861"/>
              <a:buChar char="-"/>
            </a:pPr>
            <a:r>
              <a:rPr lang="en-US" sz="1861">
                <a:solidFill>
                  <a:srgbClr val="000000"/>
                </a:solidFill>
              </a:rPr>
              <a:t>Traffic light timing</a:t>
            </a:r>
            <a:endParaRPr sz="1861">
              <a:solidFill>
                <a:srgbClr val="000000"/>
              </a:solidFill>
            </a:endParaRPr>
          </a:p>
        </p:txBody>
      </p:sp>
      <p:sp>
        <p:nvSpPr>
          <p:cNvPr id="208" name="Google Shape;208;p29"/>
          <p:cNvSpPr txBox="1"/>
          <p:nvPr/>
        </p:nvSpPr>
        <p:spPr>
          <a:xfrm>
            <a:off x="9716745" y="3879380"/>
            <a:ext cx="1968600" cy="1737300"/>
          </a:xfrm>
          <a:prstGeom prst="rect">
            <a:avLst/>
          </a:prstGeom>
          <a:noFill/>
          <a:ln>
            <a:noFill/>
          </a:ln>
        </p:spPr>
        <p:txBody>
          <a:bodyPr anchorCtr="0" anchor="ctr" bIns="121550" lIns="121550" spcFirstLastPara="1" rIns="121550" wrap="square" tIns="121550">
            <a:noAutofit/>
          </a:bodyPr>
          <a:lstStyle/>
          <a:p>
            <a:pPr indent="0" lvl="0" marL="0" rtl="0" algn="ctr">
              <a:spcBef>
                <a:spcPts val="0"/>
              </a:spcBef>
              <a:spcAft>
                <a:spcPts val="0"/>
              </a:spcAft>
              <a:buNone/>
            </a:pPr>
            <a:r>
              <a:rPr lang="en-US" sz="2393">
                <a:solidFill>
                  <a:srgbClr val="595959"/>
                </a:solidFill>
              </a:rPr>
              <a:t>All ‘traditional’ AI</a:t>
            </a:r>
            <a:endParaRPr sz="2393">
              <a:solidFill>
                <a:srgbClr val="595959"/>
              </a:solidFill>
            </a:endParaRPr>
          </a:p>
        </p:txBody>
      </p:sp>
      <p:pic>
        <p:nvPicPr>
          <p:cNvPr id="209" name="Google Shape;209;p29"/>
          <p:cNvPicPr preferRelativeResize="0"/>
          <p:nvPr/>
        </p:nvPicPr>
        <p:blipFill>
          <a:blip r:embed="rId3">
            <a:alphaModFix/>
          </a:blip>
          <a:stretch>
            <a:fillRect/>
          </a:stretch>
        </p:blipFill>
        <p:spPr>
          <a:xfrm>
            <a:off x="171721" y="818498"/>
            <a:ext cx="5245727" cy="3386158"/>
          </a:xfrm>
          <a:prstGeom prst="rect">
            <a:avLst/>
          </a:prstGeom>
          <a:noFill/>
          <a:ln>
            <a:noFill/>
          </a:ln>
          <a:effectLst>
            <a:outerShdw blurRad="75977" rotWithShape="0" algn="bl" dir="5400000" dist="25326">
              <a:srgbClr val="000000">
                <a:alpha val="50000"/>
              </a:srgbClr>
            </a:outerShdw>
          </a:effectLst>
        </p:spPr>
      </p:pic>
      <p:sp>
        <p:nvSpPr>
          <p:cNvPr id="210" name="Google Shape;210;p29"/>
          <p:cNvSpPr txBox="1"/>
          <p:nvPr/>
        </p:nvSpPr>
        <p:spPr>
          <a:xfrm>
            <a:off x="5811632" y="1359272"/>
            <a:ext cx="5873700" cy="2232000"/>
          </a:xfrm>
          <a:prstGeom prst="rect">
            <a:avLst/>
          </a:prstGeom>
          <a:noFill/>
          <a:ln>
            <a:noFill/>
          </a:ln>
        </p:spPr>
        <p:txBody>
          <a:bodyPr anchorCtr="0" anchor="ctr" bIns="121550" lIns="121550" spcFirstLastPara="1" rIns="121550" wrap="square" tIns="121550">
            <a:noAutofit/>
          </a:bodyPr>
          <a:lstStyle/>
          <a:p>
            <a:pPr indent="0" lvl="0" marL="0" rtl="0" algn="ctr">
              <a:spcBef>
                <a:spcPts val="0"/>
              </a:spcBef>
              <a:spcAft>
                <a:spcPts val="0"/>
              </a:spcAft>
              <a:buNone/>
            </a:pPr>
            <a:r>
              <a:rPr lang="en-US" sz="2526">
                <a:solidFill>
                  <a:srgbClr val="000000"/>
                </a:solidFill>
              </a:rPr>
              <a:t>“Our products enabled others to reduce 26 million tCO2e emissions…...</a:t>
            </a:r>
            <a:r>
              <a:rPr lang="en-US" sz="2526">
                <a:solidFill>
                  <a:srgbClr val="000000"/>
                </a:solidFill>
                <a:highlight>
                  <a:srgbClr val="00FF79"/>
                </a:highlight>
              </a:rPr>
              <a:t>for context</a:t>
            </a:r>
            <a:r>
              <a:rPr lang="en-US" sz="2526">
                <a:solidFill>
                  <a:srgbClr val="000000"/>
                </a:solidFill>
              </a:rPr>
              <a:t>, Google’s total emissions in 2024 were 11.5 million tCO e”</a:t>
            </a:r>
            <a:endParaRPr sz="2526">
              <a:solidFill>
                <a:srgbClr val="000000"/>
              </a:solidFill>
            </a:endParaRPr>
          </a:p>
        </p:txBody>
      </p:sp>
      <p:sp>
        <p:nvSpPr>
          <p:cNvPr id="211" name="Google Shape;211;p29"/>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‘AI will save climate’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0"/>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‘AI will save climate’</a:t>
            </a:r>
            <a:endParaRPr b="0" i="0" sz="1400" u="none" cap="none" strike="noStrike">
              <a:solidFill>
                <a:srgbClr val="000000"/>
              </a:solidFill>
              <a:latin typeface="Arial"/>
              <a:ea typeface="Arial"/>
              <a:cs typeface="Arial"/>
              <a:sym typeface="Arial"/>
            </a:endParaRPr>
          </a:p>
        </p:txBody>
      </p:sp>
      <p:pic>
        <p:nvPicPr>
          <p:cNvPr id="217" name="Google Shape;217;p30"/>
          <p:cNvPicPr preferRelativeResize="0"/>
          <p:nvPr/>
        </p:nvPicPr>
        <p:blipFill>
          <a:blip r:embed="rId3">
            <a:alphaModFix/>
          </a:blip>
          <a:stretch>
            <a:fillRect/>
          </a:stretch>
        </p:blipFill>
        <p:spPr>
          <a:xfrm>
            <a:off x="1505425" y="892675"/>
            <a:ext cx="8888251" cy="5720076"/>
          </a:xfrm>
          <a:prstGeom prst="rect">
            <a:avLst/>
          </a:prstGeom>
          <a:noFill/>
          <a:ln>
            <a:noFill/>
          </a:ln>
        </p:spPr>
      </p:pic>
      <p:sp>
        <p:nvSpPr>
          <p:cNvPr id="218" name="Google Shape;218;p30"/>
          <p:cNvSpPr/>
          <p:nvPr/>
        </p:nvSpPr>
        <p:spPr>
          <a:xfrm>
            <a:off x="1638225" y="2016275"/>
            <a:ext cx="2825400" cy="21888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30"/>
          <p:cNvSpPr txBox="1"/>
          <p:nvPr/>
        </p:nvSpPr>
        <p:spPr>
          <a:xfrm>
            <a:off x="8476325" y="523975"/>
            <a:ext cx="3000000" cy="3893400"/>
          </a:xfrm>
          <a:prstGeom prst="rect">
            <a:avLst/>
          </a:prstGeom>
          <a:solidFill>
            <a:srgbClr val="EAD1DC"/>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350">
                <a:solidFill>
                  <a:srgbClr val="555555"/>
                </a:solidFill>
                <a:highlight>
                  <a:srgbClr val="FFFFFF"/>
                </a:highlight>
                <a:latin typeface="PT Serif"/>
                <a:ea typeface="PT Serif"/>
                <a:cs typeface="PT Serif"/>
                <a:sym typeface="PT Serif"/>
              </a:rPr>
              <a:t>Google’s total claim for emissions reductions “enabled” by their products is a whopping 41 million megatonnes of CO2-e, more than the company’s entire footprint by a good margin. </a:t>
            </a:r>
            <a:endParaRPr sz="1350">
              <a:solidFill>
                <a:srgbClr val="555555"/>
              </a:solidFill>
              <a:highlight>
                <a:srgbClr val="FFFFFF"/>
              </a:highlight>
              <a:latin typeface="PT Serif"/>
              <a:ea typeface="PT Serif"/>
              <a:cs typeface="PT Serif"/>
              <a:sym typeface="PT Serif"/>
            </a:endParaRPr>
          </a:p>
          <a:p>
            <a:pPr indent="0" lvl="0" marL="0" rtl="0" algn="ctr">
              <a:lnSpc>
                <a:spcPct val="115000"/>
              </a:lnSpc>
              <a:spcBef>
                <a:spcPts val="2000"/>
              </a:spcBef>
              <a:spcAft>
                <a:spcPts val="0"/>
              </a:spcAft>
              <a:buNone/>
            </a:pPr>
            <a:r>
              <a:rPr lang="en-US" sz="1350">
                <a:solidFill>
                  <a:srgbClr val="555555"/>
                </a:solidFill>
                <a:highlight>
                  <a:srgbClr val="FFFFFF"/>
                </a:highlight>
                <a:latin typeface="PT Serif"/>
                <a:ea typeface="PT Serif"/>
                <a:cs typeface="PT Serif"/>
                <a:sym typeface="PT Serif"/>
              </a:rPr>
              <a:t>Most of this comes from the extremely absurd claim that Google Earth (!) enables the siting of clean energy projects – and so Google claims credit for the entire emissions reductions of all those projects for the full year of 2025</a:t>
            </a:r>
            <a:endParaRPr sz="1350">
              <a:solidFill>
                <a:srgbClr val="555555"/>
              </a:solidFill>
              <a:highlight>
                <a:srgbClr val="FFFFFF"/>
              </a:highlight>
              <a:latin typeface="PT Serif"/>
              <a:ea typeface="PT Serif"/>
              <a:cs typeface="PT Serif"/>
              <a:sym typeface="PT Serif"/>
            </a:endParaRPr>
          </a:p>
          <a:p>
            <a:pPr indent="0" lvl="0" marL="0" rtl="0" algn="ctr">
              <a:lnSpc>
                <a:spcPct val="115000"/>
              </a:lnSpc>
              <a:spcBef>
                <a:spcPts val="2000"/>
              </a:spcBef>
              <a:spcAft>
                <a:spcPts val="0"/>
              </a:spcAft>
              <a:buNone/>
            </a:pPr>
            <a:r>
              <a:t/>
            </a:r>
            <a:endParaRPr sz="11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1"/>
          <p:cNvSpPr/>
          <p:nvPr/>
        </p:nvSpPr>
        <p:spPr>
          <a:xfrm>
            <a:off x="548640" y="4332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a:t>
            </a:r>
            <a:endParaRPr b="0" i="0" sz="1400" u="none" cap="none" strike="noStrike">
              <a:solidFill>
                <a:srgbClr val="000000"/>
              </a:solidFill>
              <a:latin typeface="Arial"/>
              <a:ea typeface="Arial"/>
              <a:cs typeface="Arial"/>
              <a:sym typeface="Arial"/>
            </a:endParaRPr>
          </a:p>
        </p:txBody>
      </p:sp>
      <p:pic>
        <p:nvPicPr>
          <p:cNvPr id="225" name="Google Shape;225;p31"/>
          <p:cNvPicPr preferRelativeResize="0"/>
          <p:nvPr/>
        </p:nvPicPr>
        <p:blipFill>
          <a:blip r:embed="rId3">
            <a:alphaModFix/>
          </a:blip>
          <a:stretch>
            <a:fillRect/>
          </a:stretch>
        </p:blipFill>
        <p:spPr>
          <a:xfrm>
            <a:off x="548650" y="925835"/>
            <a:ext cx="10806912" cy="5720065"/>
          </a:xfrm>
          <a:prstGeom prst="rect">
            <a:avLst/>
          </a:prstGeom>
          <a:noFill/>
          <a:ln>
            <a:noFill/>
          </a:ln>
        </p:spPr>
      </p:pic>
      <p:sp>
        <p:nvSpPr>
          <p:cNvPr id="226" name="Google Shape;226;p31"/>
          <p:cNvSpPr txBox="1"/>
          <p:nvPr/>
        </p:nvSpPr>
        <p:spPr>
          <a:xfrm>
            <a:off x="900400" y="1333125"/>
            <a:ext cx="3296400" cy="48351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b="1" lang="en-US" sz="2800">
                <a:solidFill>
                  <a:schemeClr val="lt1"/>
                </a:solidFill>
              </a:rPr>
              <a:t>‘AI will save climate’</a:t>
            </a:r>
            <a:endParaRPr b="1" sz="2800">
              <a:solidFill>
                <a:schemeClr val="lt1"/>
              </a:solidFill>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highlight>
                  <a:srgbClr val="FF00FF"/>
                </a:highlight>
              </a:rPr>
              <a:t>Energy Efficiency claims</a:t>
            </a:r>
            <a:endParaRPr b="1" sz="2800">
              <a:solidFill>
                <a:schemeClr val="lt1"/>
              </a:solidFill>
              <a:highlight>
                <a:srgbClr val="FF00FF"/>
              </a:highlight>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rPr>
              <a:t>Renewable claims</a:t>
            </a:r>
            <a:endParaRPr b="1" sz="28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2"/>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Efficiency-washing</a:t>
            </a:r>
            <a:endParaRPr b="0" i="0" sz="1400" u="none" cap="none" strike="noStrike">
              <a:solidFill>
                <a:srgbClr val="000000"/>
              </a:solidFill>
              <a:latin typeface="Arial"/>
              <a:ea typeface="Arial"/>
              <a:cs typeface="Arial"/>
              <a:sym typeface="Arial"/>
            </a:endParaRPr>
          </a:p>
        </p:txBody>
      </p:sp>
      <p:pic>
        <p:nvPicPr>
          <p:cNvPr id="232" name="Google Shape;232;p32"/>
          <p:cNvPicPr preferRelativeResize="0"/>
          <p:nvPr/>
        </p:nvPicPr>
        <p:blipFill>
          <a:blip r:embed="rId3">
            <a:alphaModFix/>
          </a:blip>
          <a:stretch>
            <a:fillRect/>
          </a:stretch>
        </p:blipFill>
        <p:spPr>
          <a:xfrm>
            <a:off x="590125" y="899300"/>
            <a:ext cx="5365130" cy="5720075"/>
          </a:xfrm>
          <a:prstGeom prst="rect">
            <a:avLst/>
          </a:prstGeom>
          <a:noFill/>
          <a:ln>
            <a:noFill/>
          </a:ln>
        </p:spPr>
      </p:pic>
      <p:sp>
        <p:nvSpPr>
          <p:cNvPr id="233" name="Google Shape;233;p32"/>
          <p:cNvSpPr txBox="1"/>
          <p:nvPr/>
        </p:nvSpPr>
        <p:spPr>
          <a:xfrm>
            <a:off x="7043725" y="2645850"/>
            <a:ext cx="4344300" cy="1566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2850">
                <a:solidFill>
                  <a:srgbClr val="555555"/>
                </a:solidFill>
                <a:highlight>
                  <a:srgbClr val="EAD1DC"/>
                </a:highlight>
                <a:latin typeface="PT Serif"/>
                <a:ea typeface="PT Serif"/>
                <a:cs typeface="PT Serif"/>
                <a:sym typeface="PT Serif"/>
              </a:rPr>
              <a:t>Google repeat the tactically narrow focus on single queries, intended to present a clearly misleading visual of reduced impact</a:t>
            </a:r>
            <a:endParaRPr sz="2850">
              <a:solidFill>
                <a:srgbClr val="555555"/>
              </a:solidFill>
              <a:highlight>
                <a:srgbClr val="EAD1DC"/>
              </a:highlight>
              <a:latin typeface="PT Serif"/>
              <a:ea typeface="PT Serif"/>
              <a:cs typeface="PT Serif"/>
              <a:sym typeface="PT Serif"/>
            </a:endParaRPr>
          </a:p>
          <a:p>
            <a:pPr indent="0" lvl="0" marL="0" rtl="0" algn="ctr">
              <a:lnSpc>
                <a:spcPct val="115000"/>
              </a:lnSpc>
              <a:spcBef>
                <a:spcPts val="2000"/>
              </a:spcBef>
              <a:spcAft>
                <a:spcPts val="0"/>
              </a:spcAft>
              <a:buNone/>
            </a:pPr>
            <a:r>
              <a:t/>
            </a:r>
            <a:endParaRPr sz="2600">
              <a:solidFill>
                <a:schemeClr val="dk1"/>
              </a:solidFill>
              <a:highlight>
                <a:srgbClr val="EAD1DC"/>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Efficiency-washing</a:t>
            </a:r>
            <a:endParaRPr b="0" i="0" sz="1400" u="none" cap="none" strike="noStrike">
              <a:solidFill>
                <a:srgbClr val="000000"/>
              </a:solidFill>
              <a:latin typeface="Arial"/>
              <a:ea typeface="Arial"/>
              <a:cs typeface="Arial"/>
              <a:sym typeface="Arial"/>
            </a:endParaRPr>
          </a:p>
        </p:txBody>
      </p:sp>
      <p:pic>
        <p:nvPicPr>
          <p:cNvPr id="239" name="Google Shape;239;p33"/>
          <p:cNvPicPr preferRelativeResize="0"/>
          <p:nvPr/>
        </p:nvPicPr>
        <p:blipFill>
          <a:blip r:embed="rId3">
            <a:alphaModFix/>
          </a:blip>
          <a:stretch>
            <a:fillRect/>
          </a:stretch>
        </p:blipFill>
        <p:spPr>
          <a:xfrm>
            <a:off x="1054425" y="1078400"/>
            <a:ext cx="9753600" cy="5448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4"/>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Efficiency-washing</a:t>
            </a:r>
            <a:endParaRPr b="0" i="0" sz="1400" u="none" cap="none" strike="noStrike">
              <a:solidFill>
                <a:srgbClr val="000000"/>
              </a:solidFill>
              <a:latin typeface="Arial"/>
              <a:ea typeface="Arial"/>
              <a:cs typeface="Arial"/>
              <a:sym typeface="Arial"/>
            </a:endParaRPr>
          </a:p>
        </p:txBody>
      </p:sp>
      <p:pic>
        <p:nvPicPr>
          <p:cNvPr id="245" name="Google Shape;245;p34"/>
          <p:cNvPicPr preferRelativeResize="0"/>
          <p:nvPr/>
        </p:nvPicPr>
        <p:blipFill>
          <a:blip r:embed="rId3">
            <a:alphaModFix/>
          </a:blip>
          <a:stretch>
            <a:fillRect/>
          </a:stretch>
        </p:blipFill>
        <p:spPr>
          <a:xfrm>
            <a:off x="2281200" y="833125"/>
            <a:ext cx="7258189" cy="572007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5"/>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Efficiency-washing</a:t>
            </a:r>
            <a:endParaRPr b="0" i="0" sz="1400" u="none" cap="none" strike="noStrike">
              <a:solidFill>
                <a:srgbClr val="000000"/>
              </a:solidFill>
              <a:latin typeface="Arial"/>
              <a:ea typeface="Arial"/>
              <a:cs typeface="Arial"/>
              <a:sym typeface="Arial"/>
            </a:endParaRPr>
          </a:p>
        </p:txBody>
      </p:sp>
      <p:pic>
        <p:nvPicPr>
          <p:cNvPr id="251" name="Google Shape;251;p35"/>
          <p:cNvPicPr preferRelativeResize="0"/>
          <p:nvPr/>
        </p:nvPicPr>
        <p:blipFill>
          <a:blip r:embed="rId3">
            <a:alphaModFix/>
          </a:blip>
          <a:stretch>
            <a:fillRect/>
          </a:stretch>
        </p:blipFill>
        <p:spPr>
          <a:xfrm>
            <a:off x="3568150" y="872775"/>
            <a:ext cx="5720074" cy="57200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6"/>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Efficiency-washing</a:t>
            </a:r>
            <a:endParaRPr b="0" i="0" sz="1400" u="none" cap="none" strike="noStrike">
              <a:solidFill>
                <a:srgbClr val="000000"/>
              </a:solidFill>
              <a:latin typeface="Arial"/>
              <a:ea typeface="Arial"/>
              <a:cs typeface="Arial"/>
              <a:sym typeface="Arial"/>
            </a:endParaRPr>
          </a:p>
        </p:txBody>
      </p:sp>
      <p:pic>
        <p:nvPicPr>
          <p:cNvPr id="257" name="Google Shape;257;p36"/>
          <p:cNvPicPr preferRelativeResize="0"/>
          <p:nvPr/>
        </p:nvPicPr>
        <p:blipFill>
          <a:blip r:embed="rId3">
            <a:alphaModFix/>
          </a:blip>
          <a:stretch>
            <a:fillRect/>
          </a:stretch>
        </p:blipFill>
        <p:spPr>
          <a:xfrm>
            <a:off x="576875" y="833125"/>
            <a:ext cx="11299492" cy="5720075"/>
          </a:xfrm>
          <a:prstGeom prst="rect">
            <a:avLst/>
          </a:prstGeom>
          <a:noFill/>
          <a:ln>
            <a:noFill/>
          </a:ln>
        </p:spPr>
      </p:pic>
      <p:pic>
        <p:nvPicPr>
          <p:cNvPr id="258" name="Google Shape;258;p36"/>
          <p:cNvPicPr preferRelativeResize="0"/>
          <p:nvPr/>
        </p:nvPicPr>
        <p:blipFill>
          <a:blip r:embed="rId4">
            <a:alphaModFix/>
          </a:blip>
          <a:stretch>
            <a:fillRect/>
          </a:stretch>
        </p:blipFill>
        <p:spPr>
          <a:xfrm>
            <a:off x="9148777" y="181675"/>
            <a:ext cx="2929000" cy="39568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7"/>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Efficiency-washing</a:t>
            </a:r>
            <a:endParaRPr b="0" i="0" sz="1400" u="none" cap="none" strike="noStrike">
              <a:solidFill>
                <a:srgbClr val="000000"/>
              </a:solidFill>
              <a:latin typeface="Arial"/>
              <a:ea typeface="Arial"/>
              <a:cs typeface="Arial"/>
              <a:sym typeface="Arial"/>
            </a:endParaRPr>
          </a:p>
        </p:txBody>
      </p:sp>
      <p:pic>
        <p:nvPicPr>
          <p:cNvPr id="264" name="Google Shape;264;p37"/>
          <p:cNvPicPr preferRelativeResize="0"/>
          <p:nvPr/>
        </p:nvPicPr>
        <p:blipFill>
          <a:blip r:embed="rId3">
            <a:alphaModFix/>
          </a:blip>
          <a:stretch>
            <a:fillRect/>
          </a:stretch>
        </p:blipFill>
        <p:spPr>
          <a:xfrm>
            <a:off x="576875" y="833125"/>
            <a:ext cx="11299492" cy="5720075"/>
          </a:xfrm>
          <a:prstGeom prst="rect">
            <a:avLst/>
          </a:prstGeom>
          <a:noFill/>
          <a:ln>
            <a:noFill/>
          </a:ln>
        </p:spPr>
      </p:pic>
      <p:pic>
        <p:nvPicPr>
          <p:cNvPr id="265" name="Google Shape;265;p37"/>
          <p:cNvPicPr preferRelativeResize="0"/>
          <p:nvPr/>
        </p:nvPicPr>
        <p:blipFill>
          <a:blip r:embed="rId4">
            <a:alphaModFix/>
          </a:blip>
          <a:stretch>
            <a:fillRect/>
          </a:stretch>
        </p:blipFill>
        <p:spPr>
          <a:xfrm>
            <a:off x="9148777" y="181675"/>
            <a:ext cx="2929000" cy="3956851"/>
          </a:xfrm>
          <a:prstGeom prst="rect">
            <a:avLst/>
          </a:prstGeom>
          <a:noFill/>
          <a:ln>
            <a:noFill/>
          </a:ln>
        </p:spPr>
      </p:pic>
      <p:pic>
        <p:nvPicPr>
          <p:cNvPr id="266" name="Google Shape;266;p37"/>
          <p:cNvPicPr preferRelativeResize="0"/>
          <p:nvPr/>
        </p:nvPicPr>
        <p:blipFill>
          <a:blip r:embed="rId5">
            <a:alphaModFix/>
          </a:blip>
          <a:stretch>
            <a:fillRect/>
          </a:stretch>
        </p:blipFill>
        <p:spPr>
          <a:xfrm>
            <a:off x="1064850" y="1249025"/>
            <a:ext cx="9421175" cy="42227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8"/>
          <p:cNvSpPr/>
          <p:nvPr/>
        </p:nvSpPr>
        <p:spPr>
          <a:xfrm>
            <a:off x="548640" y="433235"/>
            <a:ext cx="39999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a:t>
            </a:r>
            <a:endParaRPr b="0" i="0" sz="1400" u="none" cap="none" strike="noStrike">
              <a:solidFill>
                <a:srgbClr val="000000"/>
              </a:solidFill>
              <a:latin typeface="Arial"/>
              <a:ea typeface="Arial"/>
              <a:cs typeface="Arial"/>
              <a:sym typeface="Arial"/>
            </a:endParaRPr>
          </a:p>
        </p:txBody>
      </p:sp>
      <p:pic>
        <p:nvPicPr>
          <p:cNvPr id="272" name="Google Shape;272;p38"/>
          <p:cNvPicPr preferRelativeResize="0"/>
          <p:nvPr/>
        </p:nvPicPr>
        <p:blipFill>
          <a:blip r:embed="rId3">
            <a:alphaModFix/>
          </a:blip>
          <a:stretch>
            <a:fillRect/>
          </a:stretch>
        </p:blipFill>
        <p:spPr>
          <a:xfrm>
            <a:off x="548650" y="932467"/>
            <a:ext cx="10806912" cy="5720065"/>
          </a:xfrm>
          <a:prstGeom prst="rect">
            <a:avLst/>
          </a:prstGeom>
          <a:noFill/>
          <a:ln>
            <a:noFill/>
          </a:ln>
        </p:spPr>
      </p:pic>
      <p:sp>
        <p:nvSpPr>
          <p:cNvPr id="273" name="Google Shape;273;p38"/>
          <p:cNvSpPr txBox="1"/>
          <p:nvPr/>
        </p:nvSpPr>
        <p:spPr>
          <a:xfrm>
            <a:off x="900400" y="1333125"/>
            <a:ext cx="3296400" cy="48351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b="1" lang="en-US" sz="2800">
                <a:solidFill>
                  <a:schemeClr val="lt1"/>
                </a:solidFill>
              </a:rPr>
              <a:t>‘AI will save climate’</a:t>
            </a:r>
            <a:endParaRPr b="1" sz="2800">
              <a:solidFill>
                <a:schemeClr val="lt1"/>
              </a:solidFill>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rPr>
              <a:t>Energy Efficiency claims</a:t>
            </a:r>
            <a:endParaRPr b="1" sz="2800">
              <a:solidFill>
                <a:schemeClr val="lt1"/>
              </a:solidFill>
            </a:endParaRPr>
          </a:p>
          <a:p>
            <a:pPr indent="0" lvl="0" marL="0" rtl="0" algn="l">
              <a:spcBef>
                <a:spcPts val="0"/>
              </a:spcBef>
              <a:spcAft>
                <a:spcPts val="0"/>
              </a:spcAft>
              <a:buNone/>
            </a:pPr>
            <a:r>
              <a:t/>
            </a:r>
            <a:endParaRPr b="1" sz="2800">
              <a:solidFill>
                <a:schemeClr val="lt1"/>
              </a:solidFill>
            </a:endParaRPr>
          </a:p>
          <a:p>
            <a:pPr indent="-406400" lvl="0" marL="457200" rtl="0" algn="l">
              <a:spcBef>
                <a:spcPts val="0"/>
              </a:spcBef>
              <a:spcAft>
                <a:spcPts val="0"/>
              </a:spcAft>
              <a:buClr>
                <a:schemeClr val="lt1"/>
              </a:buClr>
              <a:buSzPts val="2800"/>
              <a:buChar char="-"/>
            </a:pPr>
            <a:r>
              <a:rPr b="1" lang="en-US" sz="2800">
                <a:solidFill>
                  <a:schemeClr val="lt1"/>
                </a:solidFill>
                <a:highlight>
                  <a:srgbClr val="FF00FF"/>
                </a:highlight>
              </a:rPr>
              <a:t>Renewable claims</a:t>
            </a:r>
            <a:endParaRPr b="1" sz="2800">
              <a:solidFill>
                <a:schemeClr val="lt1"/>
              </a:solidFill>
              <a:highlight>
                <a:srgbClr val="FF00FF"/>
              </a:high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9"/>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Renewable claims</a:t>
            </a:r>
            <a:endParaRPr b="0" i="0" sz="1400" u="none" cap="none" strike="noStrike">
              <a:solidFill>
                <a:srgbClr val="000000"/>
              </a:solidFill>
              <a:latin typeface="Arial"/>
              <a:ea typeface="Arial"/>
              <a:cs typeface="Arial"/>
              <a:sym typeface="Arial"/>
            </a:endParaRPr>
          </a:p>
        </p:txBody>
      </p:sp>
      <p:pic>
        <p:nvPicPr>
          <p:cNvPr id="279" name="Google Shape;279;p39"/>
          <p:cNvPicPr preferRelativeResize="0"/>
          <p:nvPr/>
        </p:nvPicPr>
        <p:blipFill>
          <a:blip r:embed="rId3">
            <a:alphaModFix/>
          </a:blip>
          <a:stretch>
            <a:fillRect/>
          </a:stretch>
        </p:blipFill>
        <p:spPr>
          <a:xfrm>
            <a:off x="152400" y="985525"/>
            <a:ext cx="5518978" cy="5720074"/>
          </a:xfrm>
          <a:prstGeom prst="rect">
            <a:avLst/>
          </a:prstGeom>
          <a:noFill/>
          <a:ln>
            <a:noFill/>
          </a:ln>
        </p:spPr>
      </p:pic>
      <p:pic>
        <p:nvPicPr>
          <p:cNvPr id="280" name="Google Shape;280;p39"/>
          <p:cNvPicPr preferRelativeResize="0"/>
          <p:nvPr/>
        </p:nvPicPr>
        <p:blipFill>
          <a:blip r:embed="rId4">
            <a:alphaModFix/>
          </a:blip>
          <a:stretch>
            <a:fillRect/>
          </a:stretch>
        </p:blipFill>
        <p:spPr>
          <a:xfrm>
            <a:off x="5969250" y="1404395"/>
            <a:ext cx="5600351" cy="782100"/>
          </a:xfrm>
          <a:prstGeom prst="rect">
            <a:avLst/>
          </a:prstGeom>
          <a:noFill/>
          <a:ln>
            <a:noFill/>
          </a:ln>
        </p:spPr>
      </p:pic>
      <p:sp>
        <p:nvSpPr>
          <p:cNvPr id="281" name="Google Shape;281;p39"/>
          <p:cNvSpPr txBox="1"/>
          <p:nvPr/>
        </p:nvSpPr>
        <p:spPr>
          <a:xfrm>
            <a:off x="6247825" y="2699425"/>
            <a:ext cx="5392200" cy="27606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650">
                <a:solidFill>
                  <a:srgbClr val="555555"/>
                </a:solidFill>
                <a:highlight>
                  <a:srgbClr val="EAD1DC"/>
                </a:highlight>
                <a:latin typeface="PT Serif"/>
                <a:ea typeface="PT Serif"/>
                <a:cs typeface="PT Serif"/>
                <a:sym typeface="PT Serif"/>
              </a:rPr>
              <a:t>Google have been far less bad than many other technology companies, supporting large-scale clean energy projects and long-duration energy storage. They also support greater efforts to more closely match power consumption to renewable generation. On the flipside, Google has been pouring cash into</a:t>
            </a:r>
            <a:r>
              <a:rPr lang="en-US" sz="1650">
                <a:solidFill>
                  <a:srgbClr val="555555"/>
                </a:solidFill>
                <a:highlight>
                  <a:srgbClr val="EAD1DC"/>
                </a:highlight>
                <a:uFill>
                  <a:noFill/>
                </a:uFill>
                <a:latin typeface="PT Serif"/>
                <a:ea typeface="PT Serif"/>
                <a:cs typeface="PT Serif"/>
                <a:sym typeface="PT Serif"/>
                <a:hlinkClick r:id="rId5">
                  <a:extLst>
                    <a:ext uri="{A12FA001-AC4F-418D-AE19-62706E023703}">
                      <ahyp:hlinkClr val="tx"/>
                    </a:ext>
                  </a:extLst>
                </a:hlinkClick>
              </a:rPr>
              <a:t> </a:t>
            </a:r>
            <a:r>
              <a:rPr lang="en-US" sz="1650">
                <a:solidFill>
                  <a:srgbClr val="222222"/>
                </a:solidFill>
                <a:highlight>
                  <a:srgbClr val="EAD1DC"/>
                </a:highlight>
                <a:uFill>
                  <a:noFill/>
                </a:uFill>
                <a:latin typeface="PT Serif"/>
                <a:ea typeface="PT Serif"/>
                <a:cs typeface="PT Serif"/>
                <a:sym typeface="PT Serif"/>
                <a:hlinkClick r:id="rId6">
                  <a:extLst>
                    <a:ext uri="{A12FA001-AC4F-418D-AE19-62706E023703}">
                      <ahyp:hlinkClr val="tx"/>
                    </a:ext>
                  </a:extLst>
                </a:hlinkClick>
              </a:rPr>
              <a:t>gas</a:t>
            </a:r>
            <a:r>
              <a:rPr lang="en-US" sz="1650">
                <a:solidFill>
                  <a:srgbClr val="555555"/>
                </a:solidFill>
                <a:highlight>
                  <a:srgbClr val="EAD1DC"/>
                </a:highlight>
                <a:latin typeface="PT Serif"/>
                <a:ea typeface="PT Serif"/>
                <a:cs typeface="PT Serif"/>
                <a:sym typeface="PT Serif"/>
              </a:rPr>
              <a:t> and blatantly-not-going-to-happen</a:t>
            </a:r>
            <a:r>
              <a:rPr lang="en-US" sz="1650">
                <a:solidFill>
                  <a:srgbClr val="555555"/>
                </a:solidFill>
                <a:highlight>
                  <a:srgbClr val="EAD1DC"/>
                </a:highlight>
                <a:uFill>
                  <a:noFill/>
                </a:uFill>
                <a:latin typeface="PT Serif"/>
                <a:ea typeface="PT Serif"/>
                <a:cs typeface="PT Serif"/>
                <a:sym typeface="PT Serif"/>
                <a:hlinkClick r:id="rId7">
                  <a:extLst>
                    <a:ext uri="{A12FA001-AC4F-418D-AE19-62706E023703}">
                      <ahyp:hlinkClr val="tx"/>
                    </a:ext>
                  </a:extLst>
                </a:hlinkClick>
              </a:rPr>
              <a:t> </a:t>
            </a:r>
            <a:r>
              <a:rPr lang="en-US" sz="1650">
                <a:solidFill>
                  <a:srgbClr val="222222"/>
                </a:solidFill>
                <a:highlight>
                  <a:srgbClr val="EAD1DC"/>
                </a:highlight>
                <a:uFill>
                  <a:noFill/>
                </a:uFill>
                <a:latin typeface="PT Serif"/>
                <a:ea typeface="PT Serif"/>
                <a:cs typeface="PT Serif"/>
                <a:sym typeface="PT Serif"/>
                <a:hlinkClick r:id="rId8">
                  <a:extLst>
                    <a:ext uri="{A12FA001-AC4F-418D-AE19-62706E023703}">
                      <ahyp:hlinkClr val="tx"/>
                    </a:ext>
                  </a:extLst>
                </a:hlinkClick>
              </a:rPr>
              <a:t>CCS</a:t>
            </a:r>
            <a:r>
              <a:rPr lang="en-US" sz="1650">
                <a:solidFill>
                  <a:srgbClr val="555555"/>
                </a:solidFill>
                <a:highlight>
                  <a:srgbClr val="EAD1DC"/>
                </a:highlight>
                <a:latin typeface="PT Serif"/>
                <a:ea typeface="PT Serif"/>
                <a:cs typeface="PT Serif"/>
                <a:sym typeface="PT Serif"/>
              </a:rPr>
              <a:t> and</a:t>
            </a:r>
            <a:r>
              <a:rPr lang="en-US" sz="1650">
                <a:solidFill>
                  <a:srgbClr val="555555"/>
                </a:solidFill>
                <a:highlight>
                  <a:srgbClr val="EAD1DC"/>
                </a:highlight>
                <a:uFill>
                  <a:noFill/>
                </a:uFill>
                <a:latin typeface="PT Serif"/>
                <a:ea typeface="PT Serif"/>
                <a:cs typeface="PT Serif"/>
                <a:sym typeface="PT Serif"/>
                <a:hlinkClick r:id="rId9">
                  <a:extLst>
                    <a:ext uri="{A12FA001-AC4F-418D-AE19-62706E023703}">
                      <ahyp:hlinkClr val="tx"/>
                    </a:ext>
                  </a:extLst>
                </a:hlinkClick>
              </a:rPr>
              <a:t> </a:t>
            </a:r>
            <a:r>
              <a:rPr lang="en-US" sz="1650">
                <a:solidFill>
                  <a:srgbClr val="222222"/>
                </a:solidFill>
                <a:highlight>
                  <a:srgbClr val="EAD1DC"/>
                </a:highlight>
                <a:uFill>
                  <a:noFill/>
                </a:uFill>
                <a:latin typeface="PT Serif"/>
                <a:ea typeface="PT Serif"/>
                <a:cs typeface="PT Serif"/>
                <a:sym typeface="PT Serif"/>
                <a:hlinkClick r:id="rId10">
                  <a:extLst>
                    <a:ext uri="{A12FA001-AC4F-418D-AE19-62706E023703}">
                      <ahyp:hlinkClr val="tx"/>
                    </a:ext>
                  </a:extLst>
                </a:hlinkClick>
              </a:rPr>
              <a:t>fusion</a:t>
            </a:r>
            <a:r>
              <a:rPr lang="en-US" sz="1650">
                <a:solidFill>
                  <a:srgbClr val="555555"/>
                </a:solidFill>
                <a:highlight>
                  <a:srgbClr val="EAD1DC"/>
                </a:highlight>
                <a:latin typeface="PT Serif"/>
                <a:ea typeface="PT Serif"/>
                <a:cs typeface="PT Serif"/>
                <a:sym typeface="PT Serif"/>
              </a:rPr>
              <a:t> projects.</a:t>
            </a:r>
            <a:endParaRPr sz="1650">
              <a:solidFill>
                <a:srgbClr val="555555"/>
              </a:solidFill>
              <a:highlight>
                <a:srgbClr val="EAD1DC"/>
              </a:highlight>
              <a:latin typeface="PT Serif"/>
              <a:ea typeface="PT Serif"/>
              <a:cs typeface="PT Serif"/>
              <a:sym typeface="PT Serif"/>
            </a:endParaRPr>
          </a:p>
          <a:p>
            <a:pPr indent="0" lvl="0" marL="0" rtl="0" algn="ctr">
              <a:lnSpc>
                <a:spcPct val="115000"/>
              </a:lnSpc>
              <a:spcBef>
                <a:spcPts val="2000"/>
              </a:spcBef>
              <a:spcAft>
                <a:spcPts val="0"/>
              </a:spcAft>
              <a:buNone/>
            </a:pPr>
            <a:r>
              <a:t/>
            </a:r>
            <a:endParaRPr>
              <a:solidFill>
                <a:schemeClr val="dk1"/>
              </a:solidFill>
              <a:highlight>
                <a:srgbClr val="EAD1DC"/>
              </a:high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0"/>
          <p:cNvSpPr/>
          <p:nvPr/>
        </p:nvSpPr>
        <p:spPr>
          <a:xfrm>
            <a:off x="548664" y="433225"/>
            <a:ext cx="9639000" cy="399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67"/>
              <a:buFont typeface="Arial"/>
              <a:buNone/>
            </a:pPr>
            <a:r>
              <a:rPr b="0" i="0" lang="en-US" sz="1467" u="none" cap="none" strike="noStrike">
                <a:solidFill>
                  <a:srgbClr val="7F7F7F"/>
                </a:solidFill>
                <a:latin typeface="Arial"/>
                <a:ea typeface="Arial"/>
                <a:cs typeface="Arial"/>
                <a:sym typeface="Arial"/>
              </a:rPr>
              <a:t>Part </a:t>
            </a:r>
            <a:r>
              <a:rPr lang="en-US" sz="1467">
                <a:solidFill>
                  <a:srgbClr val="7F7F7F"/>
                </a:solidFill>
              </a:rPr>
              <a:t>2</a:t>
            </a:r>
            <a:r>
              <a:rPr b="0" i="0" lang="en-US" sz="1467" u="none" cap="none" strike="noStrike">
                <a:solidFill>
                  <a:srgbClr val="7F7F7F"/>
                </a:solidFill>
                <a:latin typeface="Arial"/>
                <a:ea typeface="Arial"/>
                <a:cs typeface="Arial"/>
                <a:sym typeface="Arial"/>
              </a:rPr>
              <a:t> – </a:t>
            </a:r>
            <a:r>
              <a:rPr lang="en-US" sz="1467">
                <a:solidFill>
                  <a:srgbClr val="7F7F7F"/>
                </a:solidFill>
              </a:rPr>
              <a:t>Google’s Greenwashing Story - Renewable claims</a:t>
            </a:r>
            <a:endParaRPr b="0" i="0" sz="1400" u="none" cap="none" strike="noStrike">
              <a:solidFill>
                <a:srgbClr val="000000"/>
              </a:solidFill>
              <a:latin typeface="Arial"/>
              <a:ea typeface="Arial"/>
              <a:cs typeface="Arial"/>
              <a:sym typeface="Arial"/>
            </a:endParaRPr>
          </a:p>
        </p:txBody>
      </p:sp>
      <p:pic>
        <p:nvPicPr>
          <p:cNvPr id="287" name="Google Shape;287;p40"/>
          <p:cNvPicPr preferRelativeResize="0"/>
          <p:nvPr/>
        </p:nvPicPr>
        <p:blipFill>
          <a:blip r:embed="rId3">
            <a:alphaModFix/>
          </a:blip>
          <a:stretch>
            <a:fillRect/>
          </a:stretch>
        </p:blipFill>
        <p:spPr>
          <a:xfrm>
            <a:off x="389500" y="919200"/>
            <a:ext cx="5720074" cy="5720074"/>
          </a:xfrm>
          <a:prstGeom prst="rect">
            <a:avLst/>
          </a:prstGeom>
          <a:noFill/>
          <a:ln>
            <a:noFill/>
          </a:ln>
        </p:spPr>
      </p:pic>
      <p:sp>
        <p:nvSpPr>
          <p:cNvPr id="288" name="Google Shape;288;p40"/>
          <p:cNvSpPr txBox="1"/>
          <p:nvPr/>
        </p:nvSpPr>
        <p:spPr>
          <a:xfrm>
            <a:off x="7468200" y="2713200"/>
            <a:ext cx="3000000" cy="143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50">
                <a:solidFill>
                  <a:srgbClr val="555555"/>
                </a:solidFill>
                <a:highlight>
                  <a:srgbClr val="FFFFFF"/>
                </a:highlight>
                <a:latin typeface="PT Serif"/>
                <a:ea typeface="PT Serif"/>
                <a:cs typeface="PT Serif"/>
                <a:sym typeface="PT Serif"/>
              </a:rPr>
              <a:t>They exclude much of the good and services they purchase from third parties on the grounds they can’t influence them. But they don’t disclose exactly what these are, so we can’t really check.</a:t>
            </a:r>
            <a:r>
              <a:rPr lang="en-US" sz="1100">
                <a:solidFill>
                  <a:schemeClr val="dk1"/>
                </a:solidFill>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